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Lst>
  <p:notesMasterIdLst>
    <p:notesMasterId r:id="rId20"/>
  </p:notesMasterIdLst>
  <p:sldIdLst>
    <p:sldId id="256" r:id="rId2"/>
    <p:sldId id="284" r:id="rId3"/>
    <p:sldId id="285" r:id="rId4"/>
    <p:sldId id="286" r:id="rId5"/>
    <p:sldId id="295" r:id="rId6"/>
    <p:sldId id="296" r:id="rId7"/>
    <p:sldId id="297" r:id="rId8"/>
    <p:sldId id="298" r:id="rId9"/>
    <p:sldId id="288" r:id="rId10"/>
    <p:sldId id="299" r:id="rId11"/>
    <p:sldId id="300" r:id="rId12"/>
    <p:sldId id="292" r:id="rId13"/>
    <p:sldId id="280" r:id="rId14"/>
    <p:sldId id="281" r:id="rId15"/>
    <p:sldId id="279" r:id="rId16"/>
    <p:sldId id="293" r:id="rId17"/>
    <p:sldId id="301" r:id="rId18"/>
    <p:sldId id="294"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F35D"/>
    <a:srgbClr val="B1EF1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0"/>
  </p:normalViewPr>
  <p:slideViewPr>
    <p:cSldViewPr snapToGrid="0" snapToObjects="1">
      <p:cViewPr varScale="1">
        <p:scale>
          <a:sx n="102" d="100"/>
          <a:sy n="102" d="100"/>
        </p:scale>
        <p:origin x="1920"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8-26T23:24:26.981"/>
    </inkml:context>
    <inkml:brush xml:id="br0">
      <inkml:brushProperty name="width" value="0.05" units="cm"/>
      <inkml:brushProperty name="height" value="0.05" units="cm"/>
      <inkml:brushProperty name="color" value="#FF0066"/>
    </inkml:brush>
  </inkml:definitions>
  <inkml:trace contextRef="#ctx0" brushRef="#br0">3062 265 10312,'13'-31'1440,"-13"31"-1398,0 0 0,0-1 0,0 1 0,1 0 0,-1-1 0,0 1 0,0 0 0,0 0 0,0-1 0,0 1 0,1 0 0,-1-1 0,0 1 0,0 0 0,1 0 0,-1-1 0,0 1 0,0 0 0,1 0 0,-1 0 0,0 0 0,1-1 0,-1 1 0,0 0 0,1 0 0,-1 0 0,0 0-1,1 0 1,-1 0 0,0 0 0,1 0 0,-1 0 0,0 0 0,1 0 0,-1 0 0,0 0 0,1 0 0,-1 0 0,0 0 0,0 0 0,1 0 0,-1 1 0,0-1 0,1 0 0,-1 0 0,2 2 6338,-7 0-6049,0-1 0,0 1 0,0-1 0,0-1 0,-1 1 0,1-1-1,0 0 1,0 0 0,-1 0 0,1-1 0,0 1 0,0-1-1,0-1 1,-9-2 0,-8-5-239,1 0-1,-23-15 1,0 1 44,-13-1-63,0 3 1,-1 2 0,-104-20 0,-187-8 1816,327 44-1748,-68-5-23,0 4-1,-113 10 0,-32 10-505,-452 48-1547,569-48 2514,-47 8-386,131-17-15,0 1 0,-57 22-1,72-20-281,0 0-1,1 1 0,1 1 0,-21 18 1,-38 25 42,54-40-72,2 1 0,0 0 0,1 1 0,1 1 0,-20 26 0,5-7-259,27-30 496,1 0 0,0 0-1,0 0 1,1 0 0,0 1-1,0 0 1,1 0 0,0 0-1,0 0 1,-2 11 0,1 8 13,-3 53 0,4-19 352,2-38-583,1 0 0,1 0 0,2 0 0,0 0 0,1 0 0,9 24 0,5 33-185,-14-62 316,1 0 0,0 0 0,2-1-1,0 0 1,1 0 0,1-1 0,0 0 0,1 0 0,19 21 0,13 11 118,69 60 0,-54-55 175,-39-37-304,0-1 0,1-1-1,0-1 1,1-1 0,33 15 0,110 36 284,-117-49-426,2-2-1,-1-1 0,64 4 0,148-2 198,-102-7-620,-45-5 1463,173-20-1,-222 13-581,200-8-1014,-194 12 978,77-9-382,204-42 1,-270 35 459,153-55 0,-213 65-524,0 0 0,-1-2 0,0-1 0,0 0 0,25-21 1,-34 23 356,0 0 1,-1 0 0,0-1 0,0 0 0,-1-1 0,0 0 0,-1 0 0,-1-1 0,0 0 0,6-14-1,2-25-347,-2 0 0,-2-1 0,5-87 0,-9 82 568,-2 23-905,-1 18 546,-1-1 1,-1 0 0,0-1-1,-1 1 1,-1 0 0,-3-17-1,-7 0 140,-2 1 0,-1 0 0,-1 0 0,-38-58 0,0 0-1862,29 48-2850,-1-4-11998</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09-19T17:50:01.198"/>
    </inkml:context>
    <inkml:brush xml:id="br0">
      <inkml:brushProperty name="width" value="0.2" units="cm"/>
      <inkml:brushProperty name="height" value="0.4" units="cm"/>
      <inkml:brushProperty name="color" value="#00F900"/>
      <inkml:brushProperty name="tip" value="rectangle"/>
      <inkml:brushProperty name="rasterOp" value="maskPen"/>
    </inkml:brush>
  </inkml:definitions>
  <inkml:trace contextRef="#ctx0" brushRef="#br0">0 8 7264,'0'0'1384,"0"0"-91,0 0-362,0 0-41,0 0 204,4-1 115,69-5 4239,-22 13-4946,115 23-316,214-8 1422,163 23-2367,-236-23 648,184 31 1579,-16-13-924,307-2 298,-423-19-1526,221-20 2277,-228-11-1736,-224 5 165,96 2-282,-58-1 673,-101 5-268,-64 1-266,-3-3-420,-8-14-2835,-3-2-10937</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09-19T17:50:03.079"/>
    </inkml:context>
    <inkml:brush xml:id="br0">
      <inkml:brushProperty name="width" value="0.2" units="cm"/>
      <inkml:brushProperty name="height" value="0.4" units="cm"/>
      <inkml:brushProperty name="color" value="#00F900"/>
      <inkml:brushProperty name="tip" value="rectangle"/>
      <inkml:brushProperty name="rasterOp" value="maskPen"/>
    </inkml:brush>
  </inkml:definitions>
  <inkml:trace contextRef="#ctx0" brushRef="#br0">0 15 12912,'0'0'1584,"0"0"-184,0 0-735,0 0-84,0 0 380,0 0-162,0 0-1028,0 0-53,0 0 802,0 0 183,0 0-68,4 0-275,26-6-424,1 2 1,-1 2 0,1 0 0,0 2-1,0 1 1,2 2 63,21 0 300,163 8 196,195 1-544,-62-8-825,-198 12 3344,222 26-1853,-117-21-2170,19-6 3165,26-39-1700,-134 17 433,-45-4-793,11-4 1559,-70 12-5845,-64 3-8416</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09-19T17:50:05.655"/>
    </inkml:context>
    <inkml:brush xml:id="br0">
      <inkml:brushProperty name="width" value="0.2" units="cm"/>
      <inkml:brushProperty name="height" value="0.4" units="cm"/>
      <inkml:brushProperty name="color" value="#00F900"/>
      <inkml:brushProperty name="tip" value="rectangle"/>
      <inkml:brushProperty name="rasterOp" value="maskPen"/>
    </inkml:brush>
  </inkml:definitions>
  <inkml:trace contextRef="#ctx0" brushRef="#br0">0 22 11208,'69'-21'8033,"0"20"-8196,-18 6 1308,178 7-585,252 15 770,-167-12-3009,28 3 4158,66 18-1917,67-6-1110,-25-8 2620,7-26-2272,21-8 1136,19-2-352,-247 25-837,-135-2-136,35-8 927,-147-1-1246,-8-1 144,-56-31 1220,12-10-2986,-1-4-14059</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09-19T17:50:19.176"/>
    </inkml:context>
    <inkml:brush xml:id="br0">
      <inkml:brushProperty name="width" value="0.2" units="cm"/>
      <inkml:brushProperty name="height" value="0.4" units="cm"/>
      <inkml:brushProperty name="color" value="#00F900"/>
      <inkml:brushProperty name="tip" value="rectangle"/>
      <inkml:brushProperty name="rasterOp" value="maskPen"/>
    </inkml:brush>
  </inkml:definitions>
  <inkml:trace contextRef="#ctx0" brushRef="#br0">0 219 13360,'0'0'960,"0"0"-2,0 0-3,0 0-57,0 0-236,0 0 4,0 0 244,3-1-22,4-5-852,0 2 1,-1 0-1,1 0 0,1 1 1,-2 0-1,2 0 1,-1 0-1,1 1 0,0 0 1,0 0-1,-1 2 1,1-1-1,0 0 1,0 1-1,0 0 0,0 1-36,218 25 122,28-3-1053,429-12 1079,-242 5 3284,-156-14-3169,161-9-1023,168-23 968,-293 8 322,67 6 316,283 1-1129,-191-5 1239,-153 8-695,-140 4-561,132 13 300,-13 1-64,-11-3 892,-9-6-945,44-9-328,36-6 1615,-44-6-1895,-119 17 1952,46-9-2375,-162 13 1716,-6 7-232,9 2-310,-18-3 236,-21-4-336,-50 0-4,0 1 1,0 0-1,1-1 0,-1 0 0,0 0 0,0 1 0,0-1 1,0 0-1,1 0 0,-2 0 0,1 0 0,0 0 1,0 0-1,0 0 0,0 0 0,0-1 0,-1 1 0,0 0 1,1-1-1,0 2 0,-1-2 0,1 1 0,-1-1 1,0 1-1,0 0 0,0-1 0,0 1 0,0-1 0,0 1 1,0-1-1,0 1 0,0-1 78,0-4-1987,6-23-13767</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9-02T03:51:14.142"/>
    </inkml:context>
    <inkml:brush xml:id="br0">
      <inkml:brushProperty name="width" value="0.2" units="cm"/>
      <inkml:brushProperty name="height" value="0.4" units="cm"/>
      <inkml:brushProperty name="color" value="#00F900"/>
      <inkml:brushProperty name="tip" value="rectangle"/>
      <inkml:brushProperty name="rasterOp" value="maskPen"/>
    </inkml:brush>
  </inkml:definitions>
  <inkml:trace contextRef="#ctx0" brushRef="#br0">0 17 11208,'54'-16'8033,"-1"15"-8196,-13 5 1308,138 5-585,197 12 770,-131-9-3009,22 2 4158,52 14-1917,51-5-1110,-18-6 2620,4-20-2272,17-6 1136,15-2-352,-192 20-837,-106-2-136,28-7 927,-115 0-1246,-6 0 144,-43-25 1220,9-8-2986,-1-3-14059</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09-19T17:50:01.198"/>
    </inkml:context>
    <inkml:brush xml:id="br0">
      <inkml:brushProperty name="width" value="0.2" units="cm"/>
      <inkml:brushProperty name="height" value="0.4" units="cm"/>
      <inkml:brushProperty name="color" value="#00F900"/>
      <inkml:brushProperty name="tip" value="rectangle"/>
      <inkml:brushProperty name="rasterOp" value="maskPen"/>
    </inkml:brush>
  </inkml:definitions>
  <inkml:trace contextRef="#ctx0" brushRef="#br0">1 2 7264,'0'0'1384,"0"0"-91,0 0-362,0 0-41,0 0 204,5 0 115,115-2 4239,-36 4-4946,187 9-316,351-4 1422,265 9-2367,-384-9 648,300 12 1579,-26-5-924,502-2 298,-693-5-1526,364-7 2277,-375-4-1736,-366 1 165,157 2-282,-93-2 673,-168 3-268,-103 0-266,-5-1-420,-15-5-2835,-2-1-10937</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09-19T17:50:05.655"/>
    </inkml:context>
    <inkml:brush xml:id="br0">
      <inkml:brushProperty name="width" value="0.2" units="cm"/>
      <inkml:brushProperty name="height" value="0.4" units="cm"/>
      <inkml:brushProperty name="color" value="#00F900"/>
      <inkml:brushProperty name="tip" value="rectangle"/>
      <inkml:brushProperty name="rasterOp" value="maskPen"/>
    </inkml:brush>
  </inkml:definitions>
  <inkml:trace contextRef="#ctx0" brushRef="#br0">0 22 11208,'69'-21'8033,"0"20"-8196,-18 6 1308,178 7-585,252 15 770,-167-12-3009,28 3 4158,66 18-1917,67-6-1110,-25-8 2620,7-26-2272,21-8 1136,19-2-352,-247 25-837,-135-2-136,35-8 927,-147-1-1246,-8-1 144,-56-31 1220,12-10-2986,-1-4-14059</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09-19T17:50:07.508"/>
    </inkml:context>
    <inkml:brush xml:id="br0">
      <inkml:brushProperty name="width" value="0.2" units="cm"/>
      <inkml:brushProperty name="height" value="0.4" units="cm"/>
      <inkml:brushProperty name="color" value="#00F900"/>
      <inkml:brushProperty name="tip" value="rectangle"/>
      <inkml:brushProperty name="rasterOp" value="maskPen"/>
    </inkml:brush>
  </inkml:definitions>
  <inkml:trace contextRef="#ctx0" brushRef="#br0">1 73 13088,'0'0'2008,"0"0"-246,0 0-979,0 0-214,0 0 108,0 0-151,0 0-716,5-2-115,4-1 522,21-8 72,0 1 0,0 1 0,2 1 0,-1 1 0,2 0 0,0 2 0,0 1-1,0 1 1,27-1-289,584 26 586,46-17-936,-218 2 812,178 34-1054,-547-31 1024,-1-4 1,2-3 0,-1-2-1,44-6-432,237 5-188,-3-5 916,339-28-1032,-517 24 798,-152 3 82,-9 0-1262,-13 5-4080,-29 1-8387</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09-19T17:28:59.878"/>
    </inkml:context>
    <inkml:brush xml:id="br0">
      <inkml:brushProperty name="width" value="0.2" units="cm"/>
      <inkml:brushProperty name="height" value="0.4" units="cm"/>
      <inkml:brushProperty name="color" value="#00F900"/>
      <inkml:brushProperty name="tip" value="rectangle"/>
      <inkml:brushProperty name="rasterOp" value="maskPen"/>
    </inkml:brush>
  </inkml:definitions>
  <inkml:trace contextRef="#ctx0" brushRef="#br0">0 107 7352,'0'-1'209,"0"0"-1,0 0 1,0 1 0,0 0 0,0-1 0,0 0 0,0 1-1,1-1 1,-1 1 0,0 0 0,0-1 0,0 0-1,1 1 1,-1-1 0,0 1 0,0 0 0,0-1-1,1 0 1,-1 1 0,1-1 0,-1 1 0,1 0 0,-1 0-1,0-1 1,0 1 0,1-1 0,0 1 0,-1 0-1,1-1 1,-1 1 0,0 0 0,1 0 0,0 0 0,-1 0-1,1 0 1,-1 0 0,1 0 0,-1 0 0,1 0-1,0 0 1,-1 0 0,0 0 0,1 0 0,0 0 0,0 0-1,-1 0 1,0 0 0,1 0 0,-1 0 0,1 1-1,0-1 1,-1 0 0,0 1 0,1-1 0,-1 1 0,1-1-1,-1 0 1,1 0 0,-1 1 0,0-1 0,0 1-1,1 0-208,15 5-1404,9-2 1752,0 0 1,1-2-1,-1-1 0,1-1 0,0-1-348,19 0-294,261-6-224,-60-1 1752,36 23-2380,-110-13 2906,-2 0-3472,101-7 3736,-94 6-1538,-83 2-1204,1-5 0,9-5 718,215-5 1448,-209 6-722,107 8-726,-208-2-142,185-8 806,-106-1-1748,1 3-1,71 6 1085,67-4 889,93-1 341,18-13-2244,-214 6 2803,-30-3-3058,-121 8-3862,0 0-7003</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09-19T17:29:18.646"/>
    </inkml:context>
    <inkml:brush xml:id="br0">
      <inkml:brushProperty name="width" value="0.2" units="cm"/>
      <inkml:brushProperty name="height" value="0.4" units="cm"/>
      <inkml:brushProperty name="color" value="#00F900"/>
      <inkml:brushProperty name="tip" value="rectangle"/>
      <inkml:brushProperty name="rasterOp" value="maskPen"/>
    </inkml:brush>
  </inkml:definitions>
  <inkml:trace contextRef="#ctx0" brushRef="#br0">1 181 1264,'5'1'11737,"5"2"-6258,64 6-5690,193-18 1805,57 33-878,15-18-992,84 5 1084,-58-2 372,-105 0-1744,59 0 1126,384-4-2020,-408 12 4268,141-27-2785,342 7-1016,-502-2 2461,30-4-1768,-62 5 1068,310-22-834,-254 9 365,130 1-444,-100-5 838,57 8-1632,-34 1 1763,17-8-952,27 14 1618,-68-1-2954,10 14 1358,-147-13 130,13 5 668,-205 2-715,1-1-1,-1 0 1,0 0 0,0 0-1,1 0 1,-1 0 0,1 0-1,-1 0 1,0 0 0,1 0-1,-1 0 1,0 0 0,0 0-1,1 0 1,-1 0 0,1 0-1,-1-1 1,0 1-1,1 0 1,-1 0 0,0 0-1,0-1 1,0 1 0,1 0-1,-1-1 1,0 1 0,1 0-1,-1 0 1,0 0 0,1 0-1,-1-1 1,0 1-1,0 0 1,0-1 0,0 1-1,0-1 1,0 1 0,0 0-1,0 0 1,0-1 0,0 1-1,0 0 1,0-1 0,0 1-1,0-1 1,0 1-1,0 0 1,0 0 0,0-1-1,0 1 1,0 0 0,0-1-1,0 1 1,0-1 0,0 1-1,0 0 1,0 0 0,-1 0-1,1-1 1,0 1-1,0 0 1,-1-1 0,1 1-1,0 0 1,-1-1 0,1 1-1,0 0 1,0 0 0,-1 0 21,-3-9 603,-11-30-2966,-1-5-13507</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8-26T23:24:32.281"/>
    </inkml:context>
    <inkml:brush xml:id="br0">
      <inkml:brushProperty name="width" value="0.05" units="cm"/>
      <inkml:brushProperty name="height" value="0.05" units="cm"/>
      <inkml:brushProperty name="color" value="#FF0066"/>
    </inkml:brush>
  </inkml:definitions>
  <inkml:trace contextRef="#ctx0" brushRef="#br0">2405 452 8344,'40'-5'2121,"-32"4"-122,-8 1-510,-12-2 3951,0-6-3486,-7-14-2770,11 12 1110,3 6-46,0 0 1,0 1 0,-1-1 0,1 1-1,-1 0 1,0 0 0,-6-2-1,-14-7 507,-70-42 201,47 25-722,-2 1 1,0 3 0,-71-24-1,-28 6-166,-93-30 682,185 57-812,-1 2 0,-1 2 0,-108-6 0,115 17 170,0 2 1,-81 12 0,60-5-30,32-4-410,-120 17 1054,136-16-743,1 1-1,0 1 0,0 2 1,-31 15-1,22-6 136,2 2 1,0 2-1,1 1 0,-48 46 0,-78 80-835,146-139 759,2 0 0,-1 1 0,1 1 0,1-1 0,0 1 0,-11 24 1,-29 83-146,29-66-102,10-22 382,1 0-1,1 1 1,2 0 0,1 0-1,0 34 1,4-58 11,-1 7-386,2 1 0,0 0 0,0-1-1,2 1 1,7 27 0,2-8 144,20 44 0,-4-8-571,-19-46 746,1 0-1,20 35 1,-21-44 125,74 114 332,-68-109-845,2-1 0,0-1 0,38 34 1,-18-18 169,-1 0 0,39 51 0,-62-72 208,1 0 46,1 0 1,0-2-1,1 0 1,1-1-1,0 0 1,0-1-1,25 10 1,-2-1-569,-11-5 416,1-1 0,1-2-1,0-1 1,1-1 0,0-2 0,0-1-1,0-1 1,1-2 0,33-1 0,24 0-352,-18 1 613,1-2 0,112-16 1,62-15-794,-21 3 589,-186 21-116,1-1 1,-2-2-1,1-2 1,73-31-1,-100 35 161,28-11 43,-1-2-1,-1-2 1,67-51 0,-67 39-125,-2-1 0,44-55-1,-61 64-118,-2 0 0,0-1-1,-2-1 1,24-57 0,13-66 403,-48 129-341,0 1 1,-1-2 0,-1 1-1,-1 0 1,-1-25 0,-4 2 247,-1 0 0,-2 1 0,-3-1 1,-1 1-1,-25-66 0,27 86-220,-2 0 0,-1 0 0,0 1 0,-2 0 0,0 1 0,-2 1 0,-18-21 0,-49-40 1186,-19-23-1339,72 70-465,3 3-860,-54-51 1,44 52-2546,-1 0-10413</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09-19T17:29:22.218"/>
    </inkml:context>
    <inkml:brush xml:id="br0">
      <inkml:brushProperty name="width" value="0.2" units="cm"/>
      <inkml:brushProperty name="height" value="0.4" units="cm"/>
      <inkml:brushProperty name="color" value="#00F900"/>
      <inkml:brushProperty name="tip" value="rectangle"/>
      <inkml:brushProperty name="rasterOp" value="maskPen"/>
    </inkml:brush>
  </inkml:definitions>
  <inkml:trace contextRef="#ctx0" brushRef="#br0">1 94 13808,'0'0'2576,"0"0"-438,0 0-1747,0 0-333,0 0 404,0 0 76,0 0-110,1-3-93,20-57-340,13 63-925,203 35 2084,16-16 286,43-11-1440,-109-6 1001,329-14-3460,-87 11 3755,-45-16-73,140 7-1758,-113-21 1829,48 12-1370,-153 3-884,21 13 960,397-24 894,-340 28-220,-98 9-596,31 3-551,352 11 1402,-265-9-1153,22-10 171,249 40 260,-220-27-255,51-5 662,-360-16-332,884-11 539,-202-50-522,279 12-1077,-227 36 1050,-355-1-142,38 16-340,93 2 2322,-140-7-4382,-59 3 4604,-31-17-3327,-121 14 436,121 0 1135,-112 7-93,174 1-512,-269 3-59,102 13-506,-140 3 841,235 24-162,-349-44-21,0-2 0,0-3-1,52-8-65,-116 9 5,-3 0-16,1 0 0,0 0 0,-1 0 0,1 0 0,-1 0 1,1 0-1,0 0 0,0 0 0,-1 0 0,0 0 0,1 0 1,0-1-1,0 1 0,-1 0 0,0 0 0,1-1 0,0 1 1,0 0-1,-1 0 0,0-1 0,1 1 0,-1-1 0,1 1 1,-1-1-1,1 1 0,-1 0 0,0-1 0,0 1 0,1-1 1,-1 0-1,1 1 0,-1 0 0,0-1 0,1 0 0,-1 0 1,0 1-1,0 0 0,0-1 0,0 0 0,0 0 0,0 1 1,0-1-1,0 1 0,0-1 0,0 0 0,0 1 0,0-1 1,0 0-1,-1 1 0,1-1 0,0 1 0,-1-1 0,1 1 1,0-1-1,-1 0 0,1 1 0,0-1 11,-19-31-4328,-3-5-11487</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09-19T17:29:25.388"/>
    </inkml:context>
    <inkml:brush xml:id="br0">
      <inkml:brushProperty name="width" value="0.2" units="cm"/>
      <inkml:brushProperty name="height" value="0.4" units="cm"/>
      <inkml:brushProperty name="color" value="#00F900"/>
      <inkml:brushProperty name="tip" value="rectangle"/>
      <inkml:brushProperty name="rasterOp" value="maskPen"/>
    </inkml:brush>
  </inkml:definitions>
  <inkml:trace contextRef="#ctx0" brushRef="#br0">88 85 10936,'0'0'2313,"-4"-3"-290,-56-63 1064,39 52-1959,19 12-1168,2 2-222,0 0 139,0 0 766,0 0 57,12 6-984,59 23 2070,100 17-3234,69-12 3646,230 0-2198,187-20 804,151 2-646,-465-1 422,163 18 140,11 12-568,-248-24-192,534-6 514,-377-9 475,-56-6-1708,196-9 1807,179 0-1198,59 5 668,55-13-498,-450 4 289,206-8 751,-14 16-2351,-112-11 1898,-186 10-544,505-34 273,-301 30-167,-65 12-1017,9-24 1071,171 27 1118,-191-11-1809,94 3-573,-274 8 2324,617 11-2729,-368-19 3458,-8-17-3186,85 4 1763,-182 19-277,222 0-592,198 16-72,-473 0 1180,-130-19-2376,136 7 3156,-222-12-2071,55 6 275,-165 0 213,88 12-422,-41 6 644,-60-28-1823,-15-25-2552,0 4-281,1-2-7909</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8-26T23:24:34.122"/>
    </inkml:context>
    <inkml:brush xml:id="br0">
      <inkml:brushProperty name="width" value="0.05" units="cm"/>
      <inkml:brushProperty name="height" value="0.05" units="cm"/>
      <inkml:brushProperty name="color" value="#FF0066"/>
    </inkml:brush>
  </inkml:definitions>
  <inkml:trace contextRef="#ctx0" brushRef="#br0">2641 505 13720,'0'0'2743,"0"0"-364,0 0-1462,-4-8-401,-6-9-348,-42-65 944,44 71-786,0 1 1,0 0-1,-1 1 0,-1-1 0,-18-12 1,-277-162 2663,262 164-3121,0 3 0,-2 1 0,-73-15 0,90 24 578,-33-7-244,-113-9 1,-65 12-307,192 10-322,-70-1 873,-191 23 0,242-10-660,1 3 1,-122 44 0,121-30 193,-81 47 0,123-61-350,-1-1 712,-92 56-47,104-60-255,0 1 0,0 0 0,1 1-1,1 0 1,0 1 0,-12 17 0,-16 33 213,-60 130 0,91-173-316,0 1 0,2-1-1,0 1 1,1 1 0,1-1 0,1 1-1,1-1 1,0 1 0,2 0 0,0 0-1,2-1 1,0 1 0,1 0 0,2-1-1,0 0 1,0 0 0,14 28 0,13 30 283,4-3 0,3 0 1,3-3-1,93 121 0,-113-168-362,1-1 0,2-1 0,0-1 0,1-1 0,2-1 0,38 21-1,-5-10 641,1-2-1,72 23 1,-70-29-972,0-3 1,2-3-1,0-2 1,68 5 0,11-13 701,197-14 1,142-51 401,-392 39-1107,98-33-1,-156 40 540,-1-1 0,0-1 0,-1-2 0,-1-1 0,0-2 0,-2 0 0,0-2 0,-1-2 0,-1 0 0,-1-2 0,-2-1 0,0-1 0,-2 0 0,-1-2 0,29-52 0,-39 63-160,-1-1 1,-1 0-1,-1 0 0,-1 0 0,0-1 0,-2-1 0,6-33 1,-8 10 178,-2-1 1,-1 1 0,-11-70-1,8 96-68,-1 0 0,-1 0 0,0 0 0,-2 1-1,-10-23 1,-51-81-88,16 32 833,15 19-1264,-4 2 0,-56-72 0,89 130 214,-1 0 0,0 0 0,-16-11 0,-15-5-3904,0 4-9667</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8-26T23:24:43.631"/>
    </inkml:context>
    <inkml:brush xml:id="br0">
      <inkml:brushProperty name="width" value="0.05" units="cm"/>
      <inkml:brushProperty name="height" value="0.05" units="cm"/>
      <inkml:brushProperty name="color" value="#FF0066"/>
    </inkml:brush>
  </inkml:definitions>
  <inkml:trace contextRef="#ctx0" brushRef="#br0">2124 451 11296,'0'0'1993,"0"0"-14,0 0-78,0 0-145,0 0-520,0 0-175,0 0-196,-1-6-202,-1-7-530,0 0 1,-1 0-1,-1 1 1,0-1-1,-1 1 1,-1-1-1,1 1 1,-2 1-1,0-1 1,0 1-1,-1 1 1,0-1-1,-1 1 1,0 1-1,-1-1 1,0 2-1,-21-15 1,2 4 87,0 2 1,-2 1 0,-51-20-1,-104-24-310,97 33-302,46 15 642,0 1-1,-69-6 0,-89 4-867,193 13 539,-46 1 337,0 2 0,0 2 0,1 3 0,0 2 0,-54 18 0,61-12-514,1 1 1,-62 35-1,-26 11-475,105-50 709,0 0 0,1 2 0,0 1 0,1 1 0,1 1-1,1 1 1,1 1 0,0 1 0,1 2 0,2 0 0,0 1 0,-16 26 0,25-33 167,0 0 1,1 0 0,0 1-1,2 1 1,0-1 0,1 1-1,1 1 1,1-1 0,0 1-1,2 0 1,-2 27 0,1 14 422,2-35-775,0 0 0,2 0-1,1-1 1,7 45 0,28 91 668,-28-137-625,1 0 0,2-1 1,0 0-1,2-1 0,23 33 1,-6-15 298,2-1 1,58 53 0,-84-86-263,11 11 31,1 0-1,1-1 1,1-1 0,36 22 0,114 38 463,-139-65-397,0-2 0,1-2 1,39 5-1,31 5-258,-11 1 448,174 10 0,-204-23 338,-30-2-266,-1 0 0,1-2 0,44-6 0,-67 5-299,76-11 296,1-4-1,130-44 1,-149 37-198,-35 13-19,-1-1 0,0-1 0,54-31 0,-72 34-100,-2 0 0,1-1 0,16-19 0,-16 17-53,0 0 0,19-15 0,-12 14 543,-4 3-155,-1 0-1,12-13 1,-21 19-145,0 0-1,-1 0 1,1-1 0,-1 1 0,-1-1-1,1 1 1,-1-1 0,1 0 0,-1 0-1,2-9 1,14-77-292,-4-1-1,2-109 1,-13 153 194,1-50 54,-5 85-52,0 0 0,-1 0 0,-1 0 0,0 1 0,-8-23-1,1 13-34,0 1-1,-2 0 0,0 1 1,-2 0-1,-24-28 0,-89-79-329,127 126 351,-20-17-101,0 1 0,-1 1 1,-1 1-1,0 1 0,-1 1 0,-1 1 0,-36-13 0,48 20-239,1 0-1,-1 0 0,-14-10 0,-12-14-3640,-7-11-11497</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8-26T23:24:50.885"/>
    </inkml:context>
    <inkml:brush xml:id="br0">
      <inkml:brushProperty name="width" value="0.05" units="cm"/>
      <inkml:brushProperty name="height" value="0.05" units="cm"/>
      <inkml:brushProperty name="color" value="#FF0066"/>
    </inkml:brush>
  </inkml:definitions>
  <inkml:trace contextRef="#ctx0" brushRef="#br0">2264 368 4664,'11'5'1166,"-8"-3"272,1 0 0,1-1-1,-1 1 1,0-1 0,9 2 0,-11-3-325,-2 0 268,0 0 54,0 0-52,-5-15-871,2 9-156,1 0-1,-2-1 1,1 1 0,-1 0 0,0 1 0,-6-8-1,-1-1 1123,3 5-1192,0 1 1,-1 1-1,0 0 1,-1 0-1,1 0 1,-18-7-1,20 9 91,-60-28-147,-2 3 1,-96-30-1,142 53 194,-15-6-758,-19-7 692,-97-21-1,-97 8-953,196 29 606,-1 4 0,-85 8-1,25 0 51,-6 1 372,52 1-678,-115 32 0,59-14 286,91-19 126,21-7-80,1 2 0,1-1 0,-1 2 0,-21 10 0,-106 63-371,127-71 269,-1 1-1,2 1 1,-1 0 0,1 1 0,0 0-1,1 1 1,0 0 0,-17 24-1,15-16 193,1 0-1,0 1 0,2 1 1,0 0-1,-9 30 0,13-24-307,1 2 0,1-1 1,1 0-1,2 1 0,3 43 0,-1-10-1107,1-32 1217,0 1 0,2-1 0,2 0 0,0 0 0,2-1 0,1 0 0,14 30 0,-2-4 1223,-12-28-1332,1-1 0,1-1 0,1 0 0,1 0 0,33 44 0,28 7-82,-49-52 488,35 43 1,-53-58-190,2 0-1,-1 0 1,1-1-1,0 0 1,15 9-1,54 29 149,-61-37 418,22 12-1330,64 25 0,-81-39 848,0 0 0,1-1 0,0-1 0,40 2 0,6-5-162,85-8 0,-80 3 216,-36 2-317,51-8 0,34-8-242,53-11 271,-122 15 153,47-9 382,-63 17-555,0-2-1,0-1 1,-1-2-1,-1-2 1,0-1-1,0-2 1,-2-1 0,55-35-1,-61 32 227,-2-2-1,0 0 1,-2-2-1,0 0 0,-2-2 1,-1-1-1,0 0 1,-2-2-1,22-42 1,95-239-360,-132 297 240,0 0-1,-1-1 0,-1 0 1,0 1-1,0-27 1,-3 9 555,-5-43 1,3 52-599,-1 0 0,-1 0 0,-1 1 0,-1 0 0,0 0 0,-2 1 0,0 0 0,-1 0 0,-1 1 0,-1 0 0,-16-18 0,-11-7-817,-73-62-1,102 96-706,1 0 0,1 0 0,-1-1 0,-13-21 0,-4-9-12265</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8-26T23:24:55.644"/>
    </inkml:context>
    <inkml:brush xml:id="br0">
      <inkml:brushProperty name="width" value="0.05" units="cm"/>
      <inkml:brushProperty name="height" value="0.05" units="cm"/>
      <inkml:brushProperty name="color" value="#FF0066"/>
    </inkml:brush>
  </inkml:definitions>
  <inkml:trace contextRef="#ctx0" brushRef="#br0">1813 318 4760,'1'-2'907,"-1"-1"-1,0 1 1,0-1 0,-1 1-1,1-1 1,0 1 0,-1-1-1,0 1 1,1-1 0,-3-3-1,2 5-455,0 0-1,0 0 1,-1 0 0,1-1-1,0 1 1,-1 0 0,1 1-1,0-1 1,-1 0 0,1 0-1,-1 1 1,0-1-1,1 0 1,-1 1 0,-2-1-1,-8-3 130,0 0-1,-22-12 1,-3-1 452,-80-36 95,69 30-84,-61-21 0,66 30-1373,-43-15 575,-170-32 0,193 55-131,-110 4 0,85 4 126,43-2-359,0 3 0,1 2 0,0 1-1,-46 13 1,53-9-96,-1 2-1,-61 28 0,57-11-17,8-4 649,21-18-376,1 1 0,0 1 0,1 0 0,0 0 0,1 1 1,-1 0-1,2 1 0,0 0 0,0 1 0,1 0 0,0 0 0,1 1 0,1-1 0,0 2 0,0-1 0,1 1 0,1-1 0,1 1 0,0 1 0,-2 23 0,-4 27-431,5-43 349,2 1 0,0 0-1,1 0 1,4 43 0,-2-57 222,2 17-187,1-1 0,1 1 0,1-1-1,1 1 1,18 38 0,-11-40 318,1 0-1,2-1 1,27 31-1,-14-18-360,14 14-443,2-2 0,53 42 0,16-3-348,-96-72 989,1-2 1,0 0-1,1-1 0,1-1 0,0-2 0,41 14 1,-3-7 141,87 11-1,-80-10-1028,-53-12 801,1-1-1,-1-1 1,1 0 0,-1-1-1,16 1 1,157-9-1487,-144 2 2135,-1-2-1,58-15 1,-41 7-1345,-44 12 632,-1 0 1,0-1 0,0-1 0,0-1 0,-1 0 0,0 0 0,1-2 0,23-14-1,-12 1-177,51-42 36,-68 55 113,-1 0 0,-1-1 0,0 0 0,0 0-1,0 0 1,-1-1 0,7-15 0,-2-6 94,-1 0 1,-1 0-1,-2-1 0,3-33 0,-5 36 242,14-42 0,-11 44 121,8-50-1,-14 63-562,-1-1 0,-1 1-1,0-1 1,-5-23 0,-18-52-662,23 86 791,-9-27 529,-15-29 0,12 31 126,-11-36 0,18 42-1846,-17-37-1,18 52 1171,1 0-1,-1 0 1,0 0-1,0 1 1,-1 0-1,-9-8 1,-22-16-4242,31 25 2933,-13-10-13615</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8-26T23:24:59.481"/>
    </inkml:context>
    <inkml:brush xml:id="br0">
      <inkml:brushProperty name="width" value="0.05" units="cm"/>
      <inkml:brushProperty name="height" value="0.05" units="cm"/>
      <inkml:brushProperty name="color" value="#FF0066"/>
    </inkml:brush>
  </inkml:definitions>
  <inkml:trace contextRef="#ctx0" brushRef="#br0">1771 308 7984,'-23'23'2217,"22"-22"-2065,0-1 1,0 1-1,0 0 0,1-1 0,-1 1 1,0-1-1,0 1 0,0-1 0,0 1 1,0-1-1,0 0 0,0 0 0,0 1 1,0-1-1,0 0 0,-1 0 1,-2 2 2138,-5-50 3163,7 35-4976,-1-1 0,-1 0 0,-7-16 0,6 20-321,-1 0 0,0 1 0,-1 0-1,0 0 1,0 0 0,-1 1 0,0 0 0,0 1-1,-1 0 1,0 0 0,0 1 0,-12-6 0,-14-6-17,-1 2 1,-42-13 0,66 25-146,-21-7 18,1 2-1,-1 2 0,-1 1 0,1 1 1,-63 0-1,31 7 25,0 3 0,-69 15 1,-352 94 442,468-109-393,0 2 0,0 0 0,0 1 0,1 1 0,0 0 0,0 2 0,1-1 0,1 2 0,-23 22 0,15-11-237,2 2 0,1 1 0,1 0 0,1 1 0,-20 43 0,31-52 229,1 0 1,-7 33-1,-3 12 327,7-39-571,1-1 159,0 0 1,-7 41 0,14-57 123,0-1-1,1 1 1,-1 0-1,1-1 1,1 1 0,-1 0-1,1-1 1,1 1-1,-1 0 1,1-1 0,0 0-1,0 1 1,1-1-1,5 10 1,3 3-290,0 1-1,-2 0 1,0 1 0,-2 0 0,0 1 0,5 34 0,-9-47 114,-1-1 0,1 1 0,1-1 0,-1 0 0,1 0 0,1 0 0,-1-1 0,12 14 0,4 2-32,30 26 1,12 12 727,-51-47 174,25 20 0,-22-23-1085,0 0-1,0-2 0,1 1 0,0-2 0,1 0 1,31 11-1,-32-13 466,0 1 1,-1 0 0,22 15-1,-27-15-72,1-1-1,-1 0 0,2-1 1,-1 0-1,0 0 0,1-1 1,0-1-1,0 0 0,16 3 1,7-5-849,60-6-1,-57 2 815,40 2 0,5 7-1015,-43-2 1199,-1-2 0,1-1-1,46-6 1,-56-1-512,58-19 0,-49 13 987,-18 4-731,0-1-1,-1-1 0,0-1 0,-1-1 0,0 0 0,21-21 1,-17 16-248,-5 3 318,-2 0 0,0 0-1,0-2 1,19-26 0,-11 7-46,26-51 0,-26 42-229,-2 4 393,20-50-1,-33 67-157,-2-1-1,0 0 1,-2-1-1,0 1 1,-2-1-1,0-29 1,-4 12-90,-2 1 0,-16-78-1,15 99 131,0 1 0,-1 0 0,-1 0 0,-1 0 0,-1 1 0,0 0-1,-2 1 1,0 0 0,-1 1 0,0 0 0,-1 1 0,-1 0-1,0 1 1,-23-17 0,16 17-443,0 1 0,-1 1 1,-36-13-1,2 4-4705,15 7-10398</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8-26T23:25:03.211"/>
    </inkml:context>
    <inkml:brush xml:id="br0">
      <inkml:brushProperty name="width" value="0.05" units="cm"/>
      <inkml:brushProperty name="height" value="0.05" units="cm"/>
      <inkml:brushProperty name="color" value="#FF0066"/>
    </inkml:brush>
  </inkml:definitions>
  <inkml:trace contextRef="#ctx0" brushRef="#br0">1727 541 9240,'-5'-26'11780,"-9"0"-7838,-23-24-4691,24 34 2439,-5-5-1559,-1 1 0,-1 2 0,-1-1 0,0 2 0,-25-14 0,-19-7 185,-1 3 0,-127-48 0,174 76-224,-322-105 1191,315 106-1228,-1 0-1,1 2 1,-1 1-1,0 2 0,0 0 1,0 1-1,0 2 0,-43 8 1,46-2-200,1 1 0,0 0-1,1 2 1,0 1 0,-36 24 0,45-27-39,-13 8 170,0 2-1,1 1 1,2 1 0,-39 44-1,38-38 18,2 1-1,1 1 1,2 0 0,0 2-1,-17 40 1,24-39-26,1 0 0,2 1 0,1 1 0,2-1 0,1 1 0,2 0 0,1 0 0,4 54 0,-1-31-42,-2-35 66,2 0 0,0-1 0,2 1-1,9 41 1,1-25-222,1-1 1,2 0-1,35 57 1,-48-88 56,24 38 838,53 67-1,-69-98-603,10 11-474,0-1 0,1 0 1,27 20-1,-26-27 406,0-1 0,0-2 0,1 0-1,1-2 1,0 0 0,1-2 0,0-1-1,42 8 1,-30-8 67,1-2 0,0-2 0,-1-1 0,74-6 1,-83 0 417,26-1-751,0-4 0,56-14 1,-81 14 365,0-1 0,0-2 0,-1 0 0,0-2 1,-1-2-1,-1 0 0,0-2 0,24-20 0,-30 20-64,-1 0-1,-1-2 0,0 0 0,-2-1 0,21-29 0,-21 20-175,0 0 0,-2-2 0,21-59 0,-7 9-15,-17 48 37,13-48 1,-19 55 391,-2-1-1,-1 0 1,-1 0-1,-1 0 1,-5-41-1,2 43-565,-19-151 257,15 136 158,-3 1-1,-19-56 1,17 67-392,-3 0-1,-30-49 0,39 71 107,0-1-1,-1 1 1,1 0-1,-1 0 1,0 1-1,-1-1 0,0 2 1,1-1-1,-1 1 1,-1 0-1,1 0 1,-9-3-1,-7-1-670,0 1 0,-40-7 1,0 3-15642</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09-19T17:49:56.294"/>
    </inkml:context>
    <inkml:brush xml:id="br0">
      <inkml:brushProperty name="width" value="0.2" units="cm"/>
      <inkml:brushProperty name="height" value="0.4" units="cm"/>
      <inkml:brushProperty name="color" value="#00F900"/>
      <inkml:brushProperty name="tip" value="rectangle"/>
      <inkml:brushProperty name="rasterOp" value="maskPen"/>
    </inkml:brush>
  </inkml:definitions>
  <inkml:trace contextRef="#ctx0" brushRef="#br0">90 12 7352,'31'-8'2936,"-21"5"-875,-24 5-1034,-98 14 1802,108-16-2529,4 0 348,2 1 56,9 3-562,0-1-1,1 0 1,0-1 0,0-1 0,0 0 0,0 0-1,0-1 1,0-1 0,3 0-142,18 0 788,243 12-718,-5-5-406,94 14 1178,-113-14 327,-94-7-2281,123 26 3851,-14-7-4135,34 14-227,-7-29 2940,96-2 637,-237-4-4048,50 7 4624,-80 0-4302,5-23 2836,-17 17-1618,-52-5 338,-57 6-502,-2 1 1446,0 0 64,-6-13-4471,0-2-9747</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55AE0A-504B-854F-8B8C-595179679C2F}" type="datetimeFigureOut">
              <a:rPr lang="en-US" smtClean="0"/>
              <a:t>8/29/22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4415F3-562C-4945-A57B-6F21FCC004DE}" type="slidenum">
              <a:rPr lang="en-US" smtClean="0"/>
              <a:t>‹#›</a:t>
            </a:fld>
            <a:endParaRPr lang="en-US"/>
          </a:p>
        </p:txBody>
      </p:sp>
    </p:spTree>
    <p:extLst>
      <p:ext uri="{BB962C8B-B14F-4D97-AF65-F5344CB8AC3E}">
        <p14:creationId xmlns:p14="http://schemas.microsoft.com/office/powerpoint/2010/main" val="373678120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B7C3F878-F5E8-489B-AC8A-64F2A7E22C28}" type="datetimeFigureOut">
              <a:rPr lang="en-US" smtClean="0"/>
              <a:pPr/>
              <a:t>8/29/22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0" y="-1"/>
            <a:ext cx="9144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41477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C3F878-F5E8-489B-AC8A-64F2A7E22C28}" type="datetimeFigureOut">
              <a:rPr lang="en-US" smtClean="0"/>
              <a:pPr/>
              <a:t>8/29/22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3312257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C3F878-F5E8-489B-AC8A-64F2A7E22C28}" type="datetimeFigureOut">
              <a:rPr lang="en-US" smtClean="0"/>
              <a:pPr/>
              <a:t>8/29/22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9047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C3F878-F5E8-489B-AC8A-64F2A7E22C28}" type="datetimeFigureOut">
              <a:rPr lang="en-US" smtClean="0"/>
              <a:pPr/>
              <a:t>8/29/22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3984211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7C3F878-F5E8-489B-AC8A-64F2A7E22C28}" type="datetimeFigureOut">
              <a:rPr lang="en-US" smtClean="0"/>
              <a:pPr/>
              <a:t>8/29/22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
        <p:nvSpPr>
          <p:cNvPr id="10" name="Rectangle 9"/>
          <p:cNvSpPr/>
          <p:nvPr/>
        </p:nvSpPr>
        <p:spPr>
          <a:xfrm>
            <a:off x="0" y="-1"/>
            <a:ext cx="9144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2886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C3F878-F5E8-489B-AC8A-64F2A7E22C28}" type="datetimeFigureOut">
              <a:rPr lang="en-US" smtClean="0"/>
              <a:pPr/>
              <a:t>8/29/22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dirty="0"/>
          </a:p>
        </p:txBody>
      </p:sp>
    </p:spTree>
    <p:extLst>
      <p:ext uri="{BB962C8B-B14F-4D97-AF65-F5344CB8AC3E}">
        <p14:creationId xmlns:p14="http://schemas.microsoft.com/office/powerpoint/2010/main" val="499408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C3F878-F5E8-489B-AC8A-64F2A7E22C28}" type="datetimeFigureOut">
              <a:rPr lang="en-US" smtClean="0"/>
              <a:pPr/>
              <a:t>8/29/22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51FC063-5EA9-49AF-AFAF-D68C9E82B23B}" type="slidenum">
              <a:rPr lang="en-US" smtClean="0"/>
              <a:pPr/>
              <a:t>‹#›</a:t>
            </a:fld>
            <a:endParaRPr lang="en-US" dirty="0"/>
          </a:p>
        </p:txBody>
      </p:sp>
    </p:spTree>
    <p:extLst>
      <p:ext uri="{BB962C8B-B14F-4D97-AF65-F5344CB8AC3E}">
        <p14:creationId xmlns:p14="http://schemas.microsoft.com/office/powerpoint/2010/main" val="3880228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C3F878-F5E8-489B-AC8A-64F2A7E22C28}" type="datetimeFigureOut">
              <a:rPr lang="en-US" smtClean="0"/>
              <a:pPr/>
              <a:t>8/29/22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1561432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C3F878-F5E8-489B-AC8A-64F2A7E22C28}" type="datetimeFigureOut">
              <a:rPr lang="en-US" smtClean="0"/>
              <a:pPr/>
              <a:t>8/29/22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2516405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7C3F878-F5E8-489B-AC8A-64F2A7E22C28}" type="datetimeFigureOut">
              <a:rPr lang="en-US" smtClean="0"/>
              <a:pPr/>
              <a:t>8/29/22</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2657157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7C3F878-F5E8-489B-AC8A-64F2A7E22C28}" type="datetimeFigureOut">
              <a:rPr lang="en-US" smtClean="0"/>
              <a:pPr/>
              <a:t>8/29/22</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5026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7C3F878-F5E8-489B-AC8A-64F2A7E22C28}" type="datetimeFigureOut">
              <a:rPr lang="en-US" smtClean="0"/>
              <a:pPr/>
              <a:t>8/29/22</a:t>
            </a:fld>
            <a:endParaRPr lang="en-US" dirty="0"/>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51FC063-5EA9-49AF-AFAF-D68C9E82B23B}" type="slidenum">
              <a:rPr lang="en-US" smtClean="0"/>
              <a:pPr/>
              <a:t>‹#›</a:t>
            </a:fld>
            <a:endParaRPr lang="en-US" dirty="0"/>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1296366"/>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customXml" Target="../ink/ink4.xml"/><Relationship Id="rId13"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5.png"/><Relationship Id="rId12" Type="http://schemas.openxmlformats.org/officeDocument/2006/relationships/customXml" Target="../ink/ink6.xml"/><Relationship Id="rId17" Type="http://schemas.openxmlformats.org/officeDocument/2006/relationships/image" Target="../media/image10.png"/><Relationship Id="rId2" Type="http://schemas.openxmlformats.org/officeDocument/2006/relationships/customXml" Target="../ink/ink1.xml"/><Relationship Id="rId16" Type="http://schemas.openxmlformats.org/officeDocument/2006/relationships/customXml" Target="../ink/ink8.xml"/><Relationship Id="rId1" Type="http://schemas.openxmlformats.org/officeDocument/2006/relationships/slideLayout" Target="../slideLayouts/slideLayout2.xml"/><Relationship Id="rId6" Type="http://schemas.openxmlformats.org/officeDocument/2006/relationships/customXml" Target="../ink/ink3.xml"/><Relationship Id="rId11" Type="http://schemas.openxmlformats.org/officeDocument/2006/relationships/image" Target="../media/image7.png"/><Relationship Id="rId5" Type="http://schemas.openxmlformats.org/officeDocument/2006/relationships/image" Target="../media/image4.png"/><Relationship Id="rId15" Type="http://schemas.openxmlformats.org/officeDocument/2006/relationships/image" Target="../media/image9.png"/><Relationship Id="rId10" Type="http://schemas.openxmlformats.org/officeDocument/2006/relationships/customXml" Target="../ink/ink5.xml"/><Relationship Id="rId4" Type="http://schemas.openxmlformats.org/officeDocument/2006/relationships/customXml" Target="../ink/ink2.xml"/><Relationship Id="rId9" Type="http://schemas.openxmlformats.org/officeDocument/2006/relationships/image" Target="../media/image6.png"/><Relationship Id="rId14" Type="http://schemas.openxmlformats.org/officeDocument/2006/relationships/customXml" Target="../ink/ink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3" Type="http://schemas.openxmlformats.org/officeDocument/2006/relationships/image" Target="../media/image13.png"/><Relationship Id="rId18" Type="http://schemas.openxmlformats.org/officeDocument/2006/relationships/customXml" Target="../ink/ink14.xml"/><Relationship Id="rId3" Type="http://schemas.openxmlformats.org/officeDocument/2006/relationships/image" Target="../media/image11.png"/><Relationship Id="rId12" Type="http://schemas.openxmlformats.org/officeDocument/2006/relationships/customXml" Target="../ink/ink12.xml"/><Relationship Id="rId17" Type="http://schemas.openxmlformats.org/officeDocument/2006/relationships/image" Target="../media/image30.png"/><Relationship Id="rId2" Type="http://schemas.openxmlformats.org/officeDocument/2006/relationships/customXml" Target="../ink/ink9.xml"/><Relationship Id="rId1" Type="http://schemas.openxmlformats.org/officeDocument/2006/relationships/slideLayout" Target="../slideLayouts/slideLayout2.xml"/><Relationship Id="rId6" Type="http://schemas.openxmlformats.org/officeDocument/2006/relationships/customXml" Target="../ink/ink11.xml"/><Relationship Id="rId11" Type="http://schemas.openxmlformats.org/officeDocument/2006/relationships/image" Target="../media/image27.png"/><Relationship Id="rId5" Type="http://schemas.openxmlformats.org/officeDocument/2006/relationships/image" Target="../media/image12.png"/><Relationship Id="rId19" Type="http://schemas.openxmlformats.org/officeDocument/2006/relationships/image" Target="../media/image14.png"/><Relationship Id="rId4" Type="http://schemas.openxmlformats.org/officeDocument/2006/relationships/customXml" Target="../ink/ink10.xml"/><Relationship Id="rId14" Type="http://schemas.openxmlformats.org/officeDocument/2006/relationships/customXml" Target="../ink/ink13.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6.png"/><Relationship Id="rId2" Type="http://schemas.openxmlformats.org/officeDocument/2006/relationships/customXml" Target="../ink/ink15.xml"/><Relationship Id="rId1" Type="http://schemas.openxmlformats.org/officeDocument/2006/relationships/slideLayout" Target="../slideLayouts/slideLayout2.xml"/><Relationship Id="rId6" Type="http://schemas.openxmlformats.org/officeDocument/2006/relationships/customXml" Target="../ink/ink17.xml"/><Relationship Id="rId5" Type="http://schemas.openxmlformats.org/officeDocument/2006/relationships/image" Target="../media/image28.png"/><Relationship Id="rId4" Type="http://schemas.openxmlformats.org/officeDocument/2006/relationships/customXml" Target="../ink/ink16.xml"/></Relationships>
</file>

<file path=ppt/slides/_rels/slide15.xml.rels><?xml version="1.0" encoding="UTF-8" standalone="yes"?>
<Relationships xmlns="http://schemas.openxmlformats.org/package/2006/relationships"><Relationship Id="rId8" Type="http://schemas.openxmlformats.org/officeDocument/2006/relationships/customXml" Target="../ink/ink21.xml"/><Relationship Id="rId3" Type="http://schemas.openxmlformats.org/officeDocument/2006/relationships/image" Target="../media/image17.png"/><Relationship Id="rId7" Type="http://schemas.openxmlformats.org/officeDocument/2006/relationships/image" Target="../media/image19.png"/><Relationship Id="rId2" Type="http://schemas.openxmlformats.org/officeDocument/2006/relationships/customXml" Target="../ink/ink18.xml"/><Relationship Id="rId1" Type="http://schemas.openxmlformats.org/officeDocument/2006/relationships/slideLayout" Target="../slideLayouts/slideLayout2.xml"/><Relationship Id="rId6" Type="http://schemas.openxmlformats.org/officeDocument/2006/relationships/customXml" Target="../ink/ink20.xml"/><Relationship Id="rId5" Type="http://schemas.openxmlformats.org/officeDocument/2006/relationships/image" Target="../media/image18.png"/><Relationship Id="rId4" Type="http://schemas.openxmlformats.org/officeDocument/2006/relationships/customXml" Target="../ink/ink19.xml"/><Relationship Id="rId9" Type="http://schemas.openxmlformats.org/officeDocument/2006/relationships/image" Target="../media/image2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500" y="4960137"/>
            <a:ext cx="5546271" cy="1463040"/>
          </a:xfrm>
        </p:spPr>
        <p:txBody>
          <a:bodyPr/>
          <a:lstStyle/>
          <a:p>
            <a:r>
              <a:rPr lang="en-US" dirty="0"/>
              <a:t>Writers </a:t>
            </a:r>
            <a:r>
              <a:rPr lang="en-US" dirty="0" err="1"/>
              <a:t>WoRkshop</a:t>
            </a:r>
            <a:r>
              <a:rPr lang="en-US" dirty="0"/>
              <a:t>:</a:t>
            </a:r>
          </a:p>
        </p:txBody>
      </p:sp>
      <p:sp>
        <p:nvSpPr>
          <p:cNvPr id="6" name="Title 1">
            <a:extLst>
              <a:ext uri="{FF2B5EF4-FFF2-40B4-BE49-F238E27FC236}">
                <a16:creationId xmlns:a16="http://schemas.microsoft.com/office/drawing/2014/main" id="{E72E64A4-F357-469A-980D-2CA5DD5C8264}"/>
              </a:ext>
            </a:extLst>
          </p:cNvPr>
          <p:cNvSpPr txBox="1">
            <a:spLocks/>
          </p:cNvSpPr>
          <p:nvPr/>
        </p:nvSpPr>
        <p:spPr>
          <a:xfrm>
            <a:off x="6278217" y="5074314"/>
            <a:ext cx="2865783" cy="1463040"/>
          </a:xfrm>
          <a:prstGeom prst="rect">
            <a:avLst/>
          </a:prstGeom>
        </p:spPr>
        <p:txBody>
          <a:bodyPr vert="horz" lIns="91440" tIns="45720" rIns="91440" bIns="45720" rtlCol="0" anchor="ctr">
            <a:normAutofit/>
          </a:bodyPr>
          <a:lstStyle>
            <a:lvl1pPr algn="r" defTabSz="914400" rtl="0" eaLnBrk="1" latinLnBrk="0" hangingPunct="1">
              <a:lnSpc>
                <a:spcPct val="80000"/>
              </a:lnSpc>
              <a:spcBef>
                <a:spcPct val="0"/>
              </a:spcBef>
              <a:buNone/>
              <a:defRPr sz="4400" kern="1200" cap="all" spc="200" baseline="0">
                <a:solidFill>
                  <a:schemeClr val="tx1">
                    <a:lumMod val="95000"/>
                    <a:lumOff val="5000"/>
                  </a:schemeClr>
                </a:solidFill>
                <a:latin typeface="+mj-lt"/>
                <a:ea typeface="+mj-ea"/>
                <a:cs typeface="+mj-cs"/>
              </a:defRPr>
            </a:lvl1pPr>
          </a:lstStyle>
          <a:p>
            <a:pPr algn="l"/>
            <a:r>
              <a:rPr lang="en-US" sz="4800" dirty="0"/>
              <a:t>Extended responses</a:t>
            </a:r>
          </a:p>
        </p:txBody>
      </p:sp>
    </p:spTree>
    <p:extLst>
      <p:ext uri="{BB962C8B-B14F-4D97-AF65-F5344CB8AC3E}">
        <p14:creationId xmlns:p14="http://schemas.microsoft.com/office/powerpoint/2010/main" val="31265425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F7A9E-13D7-437D-9BED-1772F7893B41}"/>
              </a:ext>
            </a:extLst>
          </p:cNvPr>
          <p:cNvSpPr>
            <a:spLocks noGrp="1"/>
          </p:cNvSpPr>
          <p:nvPr>
            <p:ph type="title"/>
          </p:nvPr>
        </p:nvSpPr>
        <p:spPr>
          <a:xfrm>
            <a:off x="-1" y="0"/>
            <a:ext cx="3713285" cy="6858000"/>
          </a:xfrm>
        </p:spPr>
        <p:txBody>
          <a:bodyPr>
            <a:normAutofit/>
          </a:bodyPr>
          <a:lstStyle/>
          <a:p>
            <a:pPr algn="ctr"/>
            <a:r>
              <a:rPr lang="en-US" dirty="0">
                <a:solidFill>
                  <a:srgbClr val="FFFFFF"/>
                </a:solidFill>
              </a:rPr>
              <a:t>Lit analysis Review:</a:t>
            </a:r>
          </a:p>
        </p:txBody>
      </p:sp>
      <p:sp>
        <p:nvSpPr>
          <p:cNvPr id="3" name="Content Placeholder 2">
            <a:extLst>
              <a:ext uri="{FF2B5EF4-FFF2-40B4-BE49-F238E27FC236}">
                <a16:creationId xmlns:a16="http://schemas.microsoft.com/office/drawing/2014/main" id="{62F9C592-2542-4344-A5E1-C7056D41AE84}"/>
              </a:ext>
            </a:extLst>
          </p:cNvPr>
          <p:cNvSpPr>
            <a:spLocks noGrp="1"/>
          </p:cNvSpPr>
          <p:nvPr>
            <p:ph idx="1"/>
          </p:nvPr>
        </p:nvSpPr>
        <p:spPr>
          <a:xfrm>
            <a:off x="3713285" y="195944"/>
            <a:ext cx="5223885" cy="6509656"/>
          </a:xfrm>
        </p:spPr>
        <p:txBody>
          <a:bodyPr anchor="ctr">
            <a:normAutofit/>
          </a:bodyPr>
          <a:lstStyle/>
          <a:p>
            <a:r>
              <a:rPr lang="en-US" sz="3200" dirty="0"/>
              <a:t>Why Literary Present Tense?</a:t>
            </a:r>
          </a:p>
          <a:p>
            <a:pPr marL="457200" indent="-265113">
              <a:buFont typeface="Wingdings" panose="05000000000000000000" pitchFamily="2" charset="2"/>
              <a:buChar char="v"/>
            </a:pPr>
            <a:r>
              <a:rPr lang="en-US" sz="2400" dirty="0"/>
              <a:t>Use present tense verbs when analyzing fiction.</a:t>
            </a:r>
          </a:p>
          <a:p>
            <a:pPr marL="457200" indent="-265113">
              <a:buFont typeface="Wingdings" panose="05000000000000000000" pitchFamily="2" charset="2"/>
              <a:buChar char="v"/>
            </a:pPr>
            <a:r>
              <a:rPr lang="en-US" sz="2400" dirty="0"/>
              <a:t>Write as if you are a character in the book, observing the events as they take place.</a:t>
            </a:r>
          </a:p>
          <a:p>
            <a:pPr marL="457200" indent="-265113">
              <a:buFont typeface="Wingdings" panose="05000000000000000000" pitchFamily="2" charset="2"/>
              <a:buChar char="v"/>
            </a:pPr>
            <a:r>
              <a:rPr lang="en-US" sz="2400" dirty="0"/>
              <a:t>Use literary present tense when analyzing historical works but be careful! </a:t>
            </a:r>
            <a:r>
              <a:rPr lang="en-US" sz="2400" b="1" dirty="0"/>
              <a:t>When recalling historical </a:t>
            </a:r>
            <a:r>
              <a:rPr lang="en-US" sz="2400" b="1" u="sng" dirty="0"/>
              <a:t>events</a:t>
            </a:r>
            <a:r>
              <a:rPr lang="en-US" sz="2400" b="1" dirty="0"/>
              <a:t> use past tense</a:t>
            </a:r>
            <a:r>
              <a:rPr lang="en-US" sz="2400" dirty="0"/>
              <a:t>.</a:t>
            </a:r>
          </a:p>
          <a:p>
            <a:pPr marL="457200" indent="-265113">
              <a:buFont typeface="Wingdings" panose="05000000000000000000" pitchFamily="2" charset="2"/>
              <a:buChar char="v"/>
            </a:pPr>
            <a:r>
              <a:rPr lang="en-US" sz="2400" dirty="0"/>
              <a:t>Be sure to maintain literary present tense in your quote blends</a:t>
            </a:r>
          </a:p>
          <a:p>
            <a:pPr marL="192087" indent="0">
              <a:buNone/>
            </a:pPr>
            <a:endParaRPr lang="en-US" sz="2400" dirty="0"/>
          </a:p>
        </p:txBody>
      </p:sp>
      <p:sp>
        <p:nvSpPr>
          <p:cNvPr id="6" name="Title 1">
            <a:extLst>
              <a:ext uri="{FF2B5EF4-FFF2-40B4-BE49-F238E27FC236}">
                <a16:creationId xmlns:a16="http://schemas.microsoft.com/office/drawing/2014/main" id="{545FB383-6CEC-4BE2-8CB7-0EB948CE8634}"/>
              </a:ext>
            </a:extLst>
          </p:cNvPr>
          <p:cNvSpPr txBox="1">
            <a:spLocks/>
          </p:cNvSpPr>
          <p:nvPr/>
        </p:nvSpPr>
        <p:spPr>
          <a:xfrm>
            <a:off x="0" y="0"/>
            <a:ext cx="3643122" cy="6858000"/>
          </a:xfrm>
          <a:prstGeom prst="rect">
            <a:avLst/>
          </a:prstGeom>
          <a:solidFill>
            <a:schemeClr val="accent1"/>
          </a:solidFill>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pPr algn="ctr"/>
            <a:r>
              <a:rPr lang="en-US" dirty="0">
                <a:solidFill>
                  <a:schemeClr val="bg1"/>
                </a:solidFill>
              </a:rPr>
              <a:t>Extended Responses:</a:t>
            </a:r>
          </a:p>
          <a:p>
            <a:pPr algn="ctr"/>
            <a:r>
              <a:rPr lang="en-US" dirty="0">
                <a:solidFill>
                  <a:schemeClr val="tx1"/>
                </a:solidFill>
              </a:rPr>
              <a:t>Literary </a:t>
            </a:r>
          </a:p>
          <a:p>
            <a:pPr algn="ctr"/>
            <a:r>
              <a:rPr lang="en-US" dirty="0">
                <a:solidFill>
                  <a:schemeClr val="tx1"/>
                </a:solidFill>
              </a:rPr>
              <a:t>Present Tense</a:t>
            </a:r>
          </a:p>
        </p:txBody>
      </p:sp>
    </p:spTree>
    <p:extLst>
      <p:ext uri="{BB962C8B-B14F-4D97-AF65-F5344CB8AC3E}">
        <p14:creationId xmlns:p14="http://schemas.microsoft.com/office/powerpoint/2010/main" val="55925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155DE-1F50-4413-A3C1-506ABDF387ED}"/>
              </a:ext>
            </a:extLst>
          </p:cNvPr>
          <p:cNvSpPr>
            <a:spLocks noGrp="1"/>
          </p:cNvSpPr>
          <p:nvPr>
            <p:ph type="title"/>
          </p:nvPr>
        </p:nvSpPr>
        <p:spPr/>
        <p:txBody>
          <a:bodyPr/>
          <a:lstStyle/>
          <a:p>
            <a:r>
              <a:rPr lang="en-US" dirty="0"/>
              <a:t>Proof Example:</a:t>
            </a:r>
          </a:p>
        </p:txBody>
      </p:sp>
      <p:sp>
        <p:nvSpPr>
          <p:cNvPr id="3" name="Content Placeholder 2">
            <a:extLst>
              <a:ext uri="{FF2B5EF4-FFF2-40B4-BE49-F238E27FC236}">
                <a16:creationId xmlns:a16="http://schemas.microsoft.com/office/drawing/2014/main" id="{9325204C-3EE1-4D1D-9BC0-90D85AD4C1C8}"/>
              </a:ext>
            </a:extLst>
          </p:cNvPr>
          <p:cNvSpPr>
            <a:spLocks noGrp="1"/>
          </p:cNvSpPr>
          <p:nvPr>
            <p:ph idx="1"/>
          </p:nvPr>
        </p:nvSpPr>
        <p:spPr>
          <a:xfrm>
            <a:off x="768096" y="1654629"/>
            <a:ext cx="7290055" cy="4654731"/>
          </a:xfrm>
        </p:spPr>
        <p:txBody>
          <a:bodyPr/>
          <a:lstStyle/>
          <a:p>
            <a:pPr>
              <a:lnSpc>
                <a:spcPct val="150000"/>
              </a:lnSpc>
            </a:pPr>
            <a:r>
              <a:rPr lang="en-US" sz="1800" dirty="0">
                <a:effectLst/>
                <a:highlight>
                  <a:srgbClr val="D3D3D3"/>
                </a:highlight>
                <a:latin typeface="Times New Roman" panose="02020603050405020304" pitchFamily="18" charset="0"/>
                <a:ea typeface="Calibri" panose="020F0502020204030204" pitchFamily="34" charset="0"/>
              </a:rPr>
              <a:t>Bradstreet suffered numerous losses during her lifetime.</a:t>
            </a:r>
            <a:r>
              <a:rPr lang="en-US" sz="1800" dirty="0">
                <a:effectLst/>
                <a:latin typeface="Times New Roman" panose="02020603050405020304" pitchFamily="18" charset="0"/>
                <a:ea typeface="Calibri" panose="020F0502020204030204" pitchFamily="34" charset="0"/>
              </a:rPr>
              <a:t> </a:t>
            </a:r>
            <a:r>
              <a:rPr lang="en-US" sz="1800" dirty="0">
                <a:effectLst/>
                <a:highlight>
                  <a:srgbClr val="D3D3D3"/>
                </a:highlight>
                <a:latin typeface="Times New Roman" panose="02020603050405020304" pitchFamily="18" charset="0"/>
                <a:ea typeface="Calibri" panose="020F0502020204030204" pitchFamily="34" charset="0"/>
              </a:rPr>
              <a:t>This poem vividly describes the emotional turmoil she experienced while watching her family home burn to the ground.</a:t>
            </a:r>
            <a:r>
              <a:rPr lang="en-US" sz="1800" dirty="0">
                <a:effectLst/>
                <a:latin typeface="Times New Roman" panose="02020603050405020304" pitchFamily="18" charset="0"/>
                <a:ea typeface="Calibri" panose="020F0502020204030204" pitchFamily="34" charset="0"/>
              </a:rPr>
              <a:t>  </a:t>
            </a:r>
            <a:r>
              <a:rPr lang="en-US" sz="1800" dirty="0">
                <a:effectLst/>
                <a:highlight>
                  <a:srgbClr val="FFFF00"/>
                </a:highlight>
                <a:latin typeface="Times New Roman" panose="02020603050405020304" pitchFamily="18" charset="0"/>
                <a:ea typeface="Calibri" panose="020F0502020204030204" pitchFamily="34" charset="0"/>
              </a:rPr>
              <a:t>Amidst her personal tragedy Bradstreet penned the words, “The world no longer let me love, my hope and treasure lies above” (Lines 53-54 )</a:t>
            </a:r>
            <a:r>
              <a:rPr lang="en-US" sz="1800" dirty="0">
                <a:effectLst/>
                <a:latin typeface="Times New Roman" panose="02020603050405020304" pitchFamily="18" charset="0"/>
                <a:ea typeface="Calibri" panose="020F0502020204030204" pitchFamily="34" charset="0"/>
              </a:rPr>
              <a:t>. </a:t>
            </a:r>
            <a:r>
              <a:rPr lang="en-US" sz="1800" dirty="0">
                <a:effectLst/>
                <a:highlight>
                  <a:srgbClr val="00FF00"/>
                </a:highlight>
                <a:latin typeface="Times New Roman" panose="02020603050405020304" pitchFamily="18" charset="0"/>
                <a:ea typeface="Calibri" panose="020F0502020204030204" pitchFamily="34" charset="0"/>
              </a:rPr>
              <a:t>Although Bradstreet’s poem clearly portrays her struggle with this devastating loss, these words reveal her purposeful choice to recall the goodness of God rather than dwell on her suffering.  Today, one look at the headlines reveals a world filled with similar suffering and disappointment. Sadly, many people seek hope in work, money, education, or fame, somehow thinking that these temporal pleasures will provide them with the security they seek, only to face disappointment in the long run.</a:t>
            </a:r>
            <a:endParaRPr lang="en-US" dirty="0"/>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23E98DEE-0964-4C21-A00C-C9099C0D6353}"/>
                  </a:ext>
                </a:extLst>
              </p14:cNvPr>
              <p14:cNvContentPartPr/>
              <p14:nvPr/>
            </p14:nvContentPartPr>
            <p14:xfrm>
              <a:off x="4215189" y="2065834"/>
              <a:ext cx="1162080" cy="583560"/>
            </p14:xfrm>
          </p:contentPart>
        </mc:Choice>
        <mc:Fallback xmlns="">
          <p:pic>
            <p:nvPicPr>
              <p:cNvPr id="7" name="Ink 6">
                <a:extLst>
                  <a:ext uri="{FF2B5EF4-FFF2-40B4-BE49-F238E27FC236}">
                    <a16:creationId xmlns:a16="http://schemas.microsoft.com/office/drawing/2014/main" id="{23E98DEE-0964-4C21-A00C-C9099C0D6353}"/>
                  </a:ext>
                </a:extLst>
              </p:cNvPr>
              <p:cNvPicPr/>
              <p:nvPr/>
            </p:nvPicPr>
            <p:blipFill>
              <a:blip r:embed="rId3"/>
              <a:stretch>
                <a:fillRect/>
              </a:stretch>
            </p:blipFill>
            <p:spPr>
              <a:xfrm>
                <a:off x="4206549" y="2056834"/>
                <a:ext cx="1179720" cy="601200"/>
              </a:xfrm>
              <a:prstGeom prst="rect">
                <a:avLst/>
              </a:prstGeom>
            </p:spPr>
          </p:pic>
        </mc:Fallback>
      </mc:AlternateContent>
      <p:grpSp>
        <p:nvGrpSpPr>
          <p:cNvPr id="10" name="Group 9">
            <a:extLst>
              <a:ext uri="{FF2B5EF4-FFF2-40B4-BE49-F238E27FC236}">
                <a16:creationId xmlns:a16="http://schemas.microsoft.com/office/drawing/2014/main" id="{AA90B748-C823-492C-8BD9-CD184814912B}"/>
              </a:ext>
            </a:extLst>
          </p:cNvPr>
          <p:cNvGrpSpPr/>
          <p:nvPr/>
        </p:nvGrpSpPr>
        <p:grpSpPr>
          <a:xfrm>
            <a:off x="761709" y="1507114"/>
            <a:ext cx="2016360" cy="1141200"/>
            <a:chOff x="761709" y="1507114"/>
            <a:chExt cx="2016360" cy="1141200"/>
          </a:xfrm>
        </p:grpSpPr>
        <mc:AlternateContent xmlns:mc="http://schemas.openxmlformats.org/markup-compatibility/2006" xmlns:p14="http://schemas.microsoft.com/office/powerpoint/2010/main">
          <mc:Choice Requires="p14">
            <p:contentPart p14:bwMode="auto" r:id="rId4">
              <p14:nvContentPartPr>
                <p14:cNvPr id="8" name="Ink 7">
                  <a:extLst>
                    <a:ext uri="{FF2B5EF4-FFF2-40B4-BE49-F238E27FC236}">
                      <a16:creationId xmlns:a16="http://schemas.microsoft.com/office/drawing/2014/main" id="{C5EA76C8-C2C6-413B-B24E-D647FC73BD5B}"/>
                    </a:ext>
                  </a:extLst>
                </p14:cNvPr>
                <p14:cNvContentPartPr/>
                <p14:nvPr/>
              </p14:nvContentPartPr>
              <p14:xfrm>
                <a:off x="1776549" y="1507114"/>
                <a:ext cx="1001520" cy="705600"/>
              </p14:xfrm>
            </p:contentPart>
          </mc:Choice>
          <mc:Fallback xmlns="">
            <p:pic>
              <p:nvPicPr>
                <p:cNvPr id="8" name="Ink 7">
                  <a:extLst>
                    <a:ext uri="{FF2B5EF4-FFF2-40B4-BE49-F238E27FC236}">
                      <a16:creationId xmlns:a16="http://schemas.microsoft.com/office/drawing/2014/main" id="{C5EA76C8-C2C6-413B-B24E-D647FC73BD5B}"/>
                    </a:ext>
                  </a:extLst>
                </p:cNvPr>
                <p:cNvPicPr/>
                <p:nvPr/>
              </p:nvPicPr>
              <p:blipFill>
                <a:blip r:embed="rId5"/>
                <a:stretch>
                  <a:fillRect/>
                </a:stretch>
              </p:blipFill>
              <p:spPr>
                <a:xfrm>
                  <a:off x="1767549" y="1498474"/>
                  <a:ext cx="1019160" cy="72324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9" name="Ink 8">
                  <a:extLst>
                    <a:ext uri="{FF2B5EF4-FFF2-40B4-BE49-F238E27FC236}">
                      <a16:creationId xmlns:a16="http://schemas.microsoft.com/office/drawing/2014/main" id="{D73266B4-C83E-497A-A301-52F310319674}"/>
                    </a:ext>
                  </a:extLst>
                </p14:cNvPr>
                <p14:cNvContentPartPr/>
                <p14:nvPr/>
              </p14:nvContentPartPr>
              <p14:xfrm>
                <a:off x="761709" y="1954954"/>
                <a:ext cx="1076760" cy="693360"/>
              </p14:xfrm>
            </p:contentPart>
          </mc:Choice>
          <mc:Fallback xmlns="">
            <p:pic>
              <p:nvPicPr>
                <p:cNvPr id="9" name="Ink 8">
                  <a:extLst>
                    <a:ext uri="{FF2B5EF4-FFF2-40B4-BE49-F238E27FC236}">
                      <a16:creationId xmlns:a16="http://schemas.microsoft.com/office/drawing/2014/main" id="{D73266B4-C83E-497A-A301-52F310319674}"/>
                    </a:ext>
                  </a:extLst>
                </p:cNvPr>
                <p:cNvPicPr/>
                <p:nvPr/>
              </p:nvPicPr>
              <p:blipFill>
                <a:blip r:embed="rId7"/>
                <a:stretch>
                  <a:fillRect/>
                </a:stretch>
              </p:blipFill>
              <p:spPr>
                <a:xfrm>
                  <a:off x="753069" y="1945954"/>
                  <a:ext cx="1094400" cy="711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8">
            <p14:nvContentPartPr>
              <p14:cNvPr id="11" name="Ink 10">
                <a:extLst>
                  <a:ext uri="{FF2B5EF4-FFF2-40B4-BE49-F238E27FC236}">
                    <a16:creationId xmlns:a16="http://schemas.microsoft.com/office/drawing/2014/main" id="{23871545-1850-4689-A526-63A1728D4DC5}"/>
                  </a:ext>
                </a:extLst>
              </p14:cNvPr>
              <p14:cNvContentPartPr/>
              <p14:nvPr/>
            </p14:nvContentPartPr>
            <p14:xfrm>
              <a:off x="6881709" y="2427634"/>
              <a:ext cx="844920" cy="630000"/>
            </p14:xfrm>
          </p:contentPart>
        </mc:Choice>
        <mc:Fallback xmlns="">
          <p:pic>
            <p:nvPicPr>
              <p:cNvPr id="11" name="Ink 10">
                <a:extLst>
                  <a:ext uri="{FF2B5EF4-FFF2-40B4-BE49-F238E27FC236}">
                    <a16:creationId xmlns:a16="http://schemas.microsoft.com/office/drawing/2014/main" id="{23871545-1850-4689-A526-63A1728D4DC5}"/>
                  </a:ext>
                </a:extLst>
              </p:cNvPr>
              <p:cNvPicPr/>
              <p:nvPr/>
            </p:nvPicPr>
            <p:blipFill>
              <a:blip r:embed="rId9"/>
              <a:stretch>
                <a:fillRect/>
              </a:stretch>
            </p:blipFill>
            <p:spPr>
              <a:xfrm>
                <a:off x="6873069" y="2418994"/>
                <a:ext cx="862560" cy="64764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2" name="Ink 11">
                <a:extLst>
                  <a:ext uri="{FF2B5EF4-FFF2-40B4-BE49-F238E27FC236}">
                    <a16:creationId xmlns:a16="http://schemas.microsoft.com/office/drawing/2014/main" id="{17D8647C-11F1-4C93-AE0F-CFE643C586CD}"/>
                  </a:ext>
                </a:extLst>
              </p14:cNvPr>
              <p14:cNvContentPartPr/>
              <p14:nvPr/>
            </p14:nvContentPartPr>
            <p14:xfrm>
              <a:off x="5553669" y="3287314"/>
              <a:ext cx="887760" cy="598320"/>
            </p14:xfrm>
          </p:contentPart>
        </mc:Choice>
        <mc:Fallback xmlns="">
          <p:pic>
            <p:nvPicPr>
              <p:cNvPr id="12" name="Ink 11">
                <a:extLst>
                  <a:ext uri="{FF2B5EF4-FFF2-40B4-BE49-F238E27FC236}">
                    <a16:creationId xmlns:a16="http://schemas.microsoft.com/office/drawing/2014/main" id="{17D8647C-11F1-4C93-AE0F-CFE643C586CD}"/>
                  </a:ext>
                </a:extLst>
              </p:cNvPr>
              <p:cNvPicPr/>
              <p:nvPr/>
            </p:nvPicPr>
            <p:blipFill>
              <a:blip r:embed="rId11"/>
              <a:stretch>
                <a:fillRect/>
              </a:stretch>
            </p:blipFill>
            <p:spPr>
              <a:xfrm>
                <a:off x="5544669" y="3278674"/>
                <a:ext cx="905400" cy="61596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3" name="Ink 12">
                <a:extLst>
                  <a:ext uri="{FF2B5EF4-FFF2-40B4-BE49-F238E27FC236}">
                    <a16:creationId xmlns:a16="http://schemas.microsoft.com/office/drawing/2014/main" id="{6931D43C-B084-45C5-BEB1-7DF849425A87}"/>
                  </a:ext>
                </a:extLst>
              </p14:cNvPr>
              <p14:cNvContentPartPr/>
              <p14:nvPr/>
            </p14:nvContentPartPr>
            <p14:xfrm>
              <a:off x="3948069" y="3709594"/>
              <a:ext cx="671400" cy="522720"/>
            </p14:xfrm>
          </p:contentPart>
        </mc:Choice>
        <mc:Fallback xmlns="">
          <p:pic>
            <p:nvPicPr>
              <p:cNvPr id="13" name="Ink 12">
                <a:extLst>
                  <a:ext uri="{FF2B5EF4-FFF2-40B4-BE49-F238E27FC236}">
                    <a16:creationId xmlns:a16="http://schemas.microsoft.com/office/drawing/2014/main" id="{6931D43C-B084-45C5-BEB1-7DF849425A87}"/>
                  </a:ext>
                </a:extLst>
              </p:cNvPr>
              <p:cNvPicPr/>
              <p:nvPr/>
            </p:nvPicPr>
            <p:blipFill>
              <a:blip r:embed="rId13"/>
              <a:stretch>
                <a:fillRect/>
              </a:stretch>
            </p:blipFill>
            <p:spPr>
              <a:xfrm>
                <a:off x="3939429" y="3700594"/>
                <a:ext cx="689040" cy="54036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4" name="Ink 13">
                <a:extLst>
                  <a:ext uri="{FF2B5EF4-FFF2-40B4-BE49-F238E27FC236}">
                    <a16:creationId xmlns:a16="http://schemas.microsoft.com/office/drawing/2014/main" id="{7FD996B7-2E79-4231-ADE5-3F82145EFB2C}"/>
                  </a:ext>
                </a:extLst>
              </p14:cNvPr>
              <p14:cNvContentPartPr/>
              <p14:nvPr/>
            </p14:nvContentPartPr>
            <p14:xfrm>
              <a:off x="6850389" y="3677914"/>
              <a:ext cx="642240" cy="526320"/>
            </p14:xfrm>
          </p:contentPart>
        </mc:Choice>
        <mc:Fallback xmlns="">
          <p:pic>
            <p:nvPicPr>
              <p:cNvPr id="14" name="Ink 13">
                <a:extLst>
                  <a:ext uri="{FF2B5EF4-FFF2-40B4-BE49-F238E27FC236}">
                    <a16:creationId xmlns:a16="http://schemas.microsoft.com/office/drawing/2014/main" id="{7FD996B7-2E79-4231-ADE5-3F82145EFB2C}"/>
                  </a:ext>
                </a:extLst>
              </p:cNvPr>
              <p:cNvPicPr/>
              <p:nvPr/>
            </p:nvPicPr>
            <p:blipFill>
              <a:blip r:embed="rId15"/>
              <a:stretch>
                <a:fillRect/>
              </a:stretch>
            </p:blipFill>
            <p:spPr>
              <a:xfrm>
                <a:off x="6841389" y="3668914"/>
                <a:ext cx="659880" cy="54396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5" name="Ink 14">
                <a:extLst>
                  <a:ext uri="{FF2B5EF4-FFF2-40B4-BE49-F238E27FC236}">
                    <a16:creationId xmlns:a16="http://schemas.microsoft.com/office/drawing/2014/main" id="{8417E962-F70C-47EE-9340-884FF4D19F09}"/>
                  </a:ext>
                </a:extLst>
              </p14:cNvPr>
              <p14:cNvContentPartPr/>
              <p14:nvPr/>
            </p14:nvContentPartPr>
            <p14:xfrm>
              <a:off x="3478629" y="4074274"/>
              <a:ext cx="622080" cy="594360"/>
            </p14:xfrm>
          </p:contentPart>
        </mc:Choice>
        <mc:Fallback xmlns="">
          <p:pic>
            <p:nvPicPr>
              <p:cNvPr id="15" name="Ink 14">
                <a:extLst>
                  <a:ext uri="{FF2B5EF4-FFF2-40B4-BE49-F238E27FC236}">
                    <a16:creationId xmlns:a16="http://schemas.microsoft.com/office/drawing/2014/main" id="{8417E962-F70C-47EE-9340-884FF4D19F09}"/>
                  </a:ext>
                </a:extLst>
              </p:cNvPr>
              <p:cNvPicPr/>
              <p:nvPr/>
            </p:nvPicPr>
            <p:blipFill>
              <a:blip r:embed="rId17"/>
              <a:stretch>
                <a:fillRect/>
              </a:stretch>
            </p:blipFill>
            <p:spPr>
              <a:xfrm>
                <a:off x="3469989" y="4065634"/>
                <a:ext cx="639720" cy="612000"/>
              </a:xfrm>
              <a:prstGeom prst="rect">
                <a:avLst/>
              </a:prstGeom>
            </p:spPr>
          </p:pic>
        </mc:Fallback>
      </mc:AlternateContent>
    </p:spTree>
    <p:extLst>
      <p:ext uri="{BB962C8B-B14F-4D97-AF65-F5344CB8AC3E}">
        <p14:creationId xmlns:p14="http://schemas.microsoft.com/office/powerpoint/2010/main" val="2534733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F7A9E-13D7-437D-9BED-1772F7893B41}"/>
              </a:ext>
            </a:extLst>
          </p:cNvPr>
          <p:cNvSpPr>
            <a:spLocks noGrp="1"/>
          </p:cNvSpPr>
          <p:nvPr>
            <p:ph type="title"/>
          </p:nvPr>
        </p:nvSpPr>
        <p:spPr>
          <a:xfrm>
            <a:off x="-1" y="0"/>
            <a:ext cx="3713285" cy="6858000"/>
          </a:xfrm>
        </p:spPr>
        <p:txBody>
          <a:bodyPr>
            <a:normAutofit/>
          </a:bodyPr>
          <a:lstStyle/>
          <a:p>
            <a:pPr algn="ctr"/>
            <a:r>
              <a:rPr lang="en-US" dirty="0">
                <a:solidFill>
                  <a:srgbClr val="FFFFFF"/>
                </a:solidFill>
              </a:rPr>
              <a:t>Lit analysis Review:</a:t>
            </a:r>
          </a:p>
        </p:txBody>
      </p:sp>
      <p:sp>
        <p:nvSpPr>
          <p:cNvPr id="3" name="Content Placeholder 2">
            <a:extLst>
              <a:ext uri="{FF2B5EF4-FFF2-40B4-BE49-F238E27FC236}">
                <a16:creationId xmlns:a16="http://schemas.microsoft.com/office/drawing/2014/main" id="{62F9C592-2542-4344-A5E1-C7056D41AE84}"/>
              </a:ext>
            </a:extLst>
          </p:cNvPr>
          <p:cNvSpPr>
            <a:spLocks noGrp="1"/>
          </p:cNvSpPr>
          <p:nvPr>
            <p:ph idx="1"/>
          </p:nvPr>
        </p:nvSpPr>
        <p:spPr>
          <a:xfrm>
            <a:off x="3800371" y="1197430"/>
            <a:ext cx="5223885" cy="6509656"/>
          </a:xfrm>
        </p:spPr>
        <p:txBody>
          <a:bodyPr anchor="ctr">
            <a:normAutofit/>
          </a:bodyPr>
          <a:lstStyle/>
          <a:p>
            <a:r>
              <a:rPr lang="en-US" sz="3200" dirty="0"/>
              <a:t>Steps to integrating quotes:</a:t>
            </a:r>
          </a:p>
          <a:p>
            <a:pPr marL="649287" indent="-457200">
              <a:buFont typeface="+mj-lt"/>
              <a:buAutoNum type="arabicPeriod"/>
            </a:pPr>
            <a:r>
              <a:rPr lang="en-US" sz="2400" dirty="0"/>
              <a:t>Choose only the words you need; the minimum you need to make your point.</a:t>
            </a:r>
          </a:p>
          <a:p>
            <a:pPr marL="649287" indent="-457200">
              <a:buFont typeface="+mj-lt"/>
              <a:buAutoNum type="arabicPeriod"/>
            </a:pPr>
            <a:r>
              <a:rPr lang="en-US" sz="2400" dirty="0"/>
              <a:t>Blend your own words with the quoted material to make the sentence flow</a:t>
            </a:r>
          </a:p>
          <a:p>
            <a:pPr marL="649287" indent="-457200">
              <a:buFont typeface="+mj-lt"/>
              <a:buAutoNum type="arabicPeriod"/>
            </a:pPr>
            <a:r>
              <a:rPr lang="en-US" sz="2400" dirty="0"/>
              <a:t>Replace 1</a:t>
            </a:r>
            <a:r>
              <a:rPr lang="en-US" sz="2400" baseline="30000" dirty="0"/>
              <a:t>st</a:t>
            </a:r>
            <a:r>
              <a:rPr lang="en-US" sz="2400" dirty="0"/>
              <a:t> &amp; 2</a:t>
            </a:r>
            <a:r>
              <a:rPr lang="en-US" sz="2400" baseline="30000" dirty="0"/>
              <a:t>nd</a:t>
            </a:r>
            <a:r>
              <a:rPr lang="en-US" sz="2400" dirty="0"/>
              <a:t> person pronouns (use brackets when replacing words)</a:t>
            </a:r>
          </a:p>
          <a:p>
            <a:pPr marL="649287" indent="-457200">
              <a:buFont typeface="+mj-lt"/>
              <a:buAutoNum type="arabicPeriod"/>
            </a:pPr>
            <a:r>
              <a:rPr lang="en-US" sz="2400" dirty="0"/>
              <a:t>Remove dialog; keep only the necessary words</a:t>
            </a:r>
          </a:p>
          <a:p>
            <a:pPr marL="649287" indent="-457200">
              <a:buFont typeface="+mj-lt"/>
              <a:buAutoNum type="arabicPeriod"/>
            </a:pPr>
            <a:r>
              <a:rPr lang="en-US" sz="2400" dirty="0"/>
              <a:t>Check your verb tense. (use brackets when changing verbs)</a:t>
            </a:r>
          </a:p>
          <a:p>
            <a:pPr marL="649287" indent="-457200">
              <a:buFont typeface="+mj-lt"/>
              <a:buAutoNum type="arabicPeriod"/>
            </a:pPr>
            <a:r>
              <a:rPr lang="en-US" sz="2400" dirty="0"/>
              <a:t>No block quotes!</a:t>
            </a:r>
          </a:p>
          <a:p>
            <a:pPr marL="649287" indent="-457200">
              <a:buFont typeface="+mj-lt"/>
              <a:buAutoNum type="arabicPeriod"/>
            </a:pPr>
            <a:r>
              <a:rPr lang="en-US" sz="2400" dirty="0"/>
              <a:t>No stand-alone quotes!</a:t>
            </a:r>
          </a:p>
          <a:p>
            <a:pPr marL="649287" indent="-457200">
              <a:buFont typeface="+mj-lt"/>
              <a:buAutoNum type="arabicPeriod"/>
            </a:pPr>
            <a:endParaRPr lang="en-US" sz="2400" dirty="0"/>
          </a:p>
          <a:p>
            <a:pPr marL="649287" indent="-457200">
              <a:buFont typeface="+mj-lt"/>
              <a:buAutoNum type="arabicPeriod"/>
            </a:pPr>
            <a:endParaRPr lang="en-US" sz="2400" dirty="0"/>
          </a:p>
          <a:p>
            <a:pPr marL="649287" indent="-457200">
              <a:buFont typeface="+mj-lt"/>
              <a:buAutoNum type="arabicPeriod"/>
            </a:pPr>
            <a:endParaRPr lang="en-US" sz="2400" dirty="0"/>
          </a:p>
          <a:p>
            <a:pPr marL="457200" indent="-265113">
              <a:buFont typeface="Wingdings" panose="05000000000000000000" pitchFamily="2" charset="2"/>
              <a:buChar char="v"/>
            </a:pPr>
            <a:endParaRPr lang="en-US" sz="2400" dirty="0"/>
          </a:p>
        </p:txBody>
      </p:sp>
      <p:sp>
        <p:nvSpPr>
          <p:cNvPr id="6" name="Title 1">
            <a:extLst>
              <a:ext uri="{FF2B5EF4-FFF2-40B4-BE49-F238E27FC236}">
                <a16:creationId xmlns:a16="http://schemas.microsoft.com/office/drawing/2014/main" id="{545FB383-6CEC-4BE2-8CB7-0EB948CE8634}"/>
              </a:ext>
            </a:extLst>
          </p:cNvPr>
          <p:cNvSpPr txBox="1">
            <a:spLocks/>
          </p:cNvSpPr>
          <p:nvPr/>
        </p:nvSpPr>
        <p:spPr>
          <a:xfrm>
            <a:off x="0" y="0"/>
            <a:ext cx="3643122" cy="6858000"/>
          </a:xfrm>
          <a:prstGeom prst="rect">
            <a:avLst/>
          </a:prstGeom>
          <a:solidFill>
            <a:schemeClr val="accent1"/>
          </a:solidFill>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pPr algn="ctr"/>
            <a:r>
              <a:rPr lang="en-US" dirty="0">
                <a:solidFill>
                  <a:schemeClr val="bg1"/>
                </a:solidFill>
              </a:rPr>
              <a:t>Extended Responses:</a:t>
            </a:r>
          </a:p>
          <a:p>
            <a:pPr algn="ctr"/>
            <a:r>
              <a:rPr lang="en-US" dirty="0">
                <a:solidFill>
                  <a:schemeClr val="tx1"/>
                </a:solidFill>
              </a:rPr>
              <a:t>Quote</a:t>
            </a:r>
          </a:p>
          <a:p>
            <a:pPr algn="ctr"/>
            <a:r>
              <a:rPr lang="en-US" dirty="0">
                <a:solidFill>
                  <a:schemeClr val="tx1"/>
                </a:solidFill>
              </a:rPr>
              <a:t>integration</a:t>
            </a:r>
          </a:p>
        </p:txBody>
      </p:sp>
    </p:spTree>
    <p:extLst>
      <p:ext uri="{BB962C8B-B14F-4D97-AF65-F5344CB8AC3E}">
        <p14:creationId xmlns:p14="http://schemas.microsoft.com/office/powerpoint/2010/main" val="29515478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AEBC3-9FEF-403E-8285-F21686B6EDA0}"/>
              </a:ext>
            </a:extLst>
          </p:cNvPr>
          <p:cNvSpPr>
            <a:spLocks noGrp="1"/>
          </p:cNvSpPr>
          <p:nvPr>
            <p:ph type="title"/>
          </p:nvPr>
        </p:nvSpPr>
        <p:spPr/>
        <p:txBody>
          <a:bodyPr/>
          <a:lstStyle/>
          <a:p>
            <a:r>
              <a:rPr lang="en-US" dirty="0"/>
              <a:t>Quote blending practice!</a:t>
            </a:r>
          </a:p>
        </p:txBody>
      </p:sp>
      <p:sp>
        <p:nvSpPr>
          <p:cNvPr id="3" name="Content Placeholder 2">
            <a:extLst>
              <a:ext uri="{FF2B5EF4-FFF2-40B4-BE49-F238E27FC236}">
                <a16:creationId xmlns:a16="http://schemas.microsoft.com/office/drawing/2014/main" id="{628AFB09-785A-4D4B-9A3B-CAD9A4971A20}"/>
              </a:ext>
            </a:extLst>
          </p:cNvPr>
          <p:cNvSpPr>
            <a:spLocks noGrp="1"/>
          </p:cNvSpPr>
          <p:nvPr>
            <p:ph idx="1"/>
          </p:nvPr>
        </p:nvSpPr>
        <p:spPr>
          <a:xfrm>
            <a:off x="628650" y="2226469"/>
            <a:ext cx="7886700" cy="3263504"/>
          </a:xfrm>
        </p:spPr>
        <p:txBody>
          <a:bodyPr>
            <a:normAutofit/>
          </a:bodyPr>
          <a:lstStyle/>
          <a:p>
            <a:pPr marL="0" indent="0">
              <a:buNone/>
            </a:pPr>
            <a:r>
              <a:rPr lang="en-US" dirty="0"/>
              <a:t>“It could have caused her no deeper pang, had the leaves of the trees whispered the dark story among themselves, -had the summer breeze murmured about it, -had the wintry blast shrieked it aloud!” (Hawthorne 70).</a:t>
            </a:r>
          </a:p>
          <a:p>
            <a:pPr marL="0" indent="0">
              <a:buNone/>
            </a:pPr>
            <a:endParaRPr lang="en-US" dirty="0"/>
          </a:p>
          <a:p>
            <a:pPr marL="0" indent="0">
              <a:buNone/>
            </a:pPr>
            <a:endParaRPr lang="en-US" dirty="0"/>
          </a:p>
          <a:p>
            <a:pPr marL="0" indent="0">
              <a:buNone/>
            </a:pPr>
            <a:endParaRPr lang="en-US" dirty="0"/>
          </a:p>
          <a:p>
            <a:pPr marL="0" indent="0">
              <a:buNone/>
            </a:pPr>
            <a:r>
              <a:rPr lang="en-US" dirty="0"/>
              <a:t> </a:t>
            </a:r>
          </a:p>
        </p:txBody>
      </p:sp>
      <p:sp>
        <p:nvSpPr>
          <p:cNvPr id="10" name="TextBox 9">
            <a:extLst>
              <a:ext uri="{FF2B5EF4-FFF2-40B4-BE49-F238E27FC236}">
                <a16:creationId xmlns:a16="http://schemas.microsoft.com/office/drawing/2014/main" id="{50668F35-B7DD-483B-8CE8-BC2D8FE5A101}"/>
              </a:ext>
            </a:extLst>
          </p:cNvPr>
          <p:cNvSpPr txBox="1"/>
          <p:nvPr/>
        </p:nvSpPr>
        <p:spPr>
          <a:xfrm>
            <a:off x="705584" y="3666836"/>
            <a:ext cx="6265718" cy="338554"/>
          </a:xfrm>
          <a:prstGeom prst="rect">
            <a:avLst/>
          </a:prstGeom>
          <a:noFill/>
        </p:spPr>
        <p:txBody>
          <a:bodyPr wrap="square" rtlCol="0">
            <a:spAutoFit/>
          </a:bodyPr>
          <a:lstStyle/>
          <a:p>
            <a:r>
              <a:rPr lang="en-US" sz="1600" dirty="0"/>
              <a:t>1. Pick important words/phrases, eliminate all others</a:t>
            </a:r>
            <a:r>
              <a:rPr lang="en-US" sz="1350" dirty="0"/>
              <a:t>.</a:t>
            </a:r>
          </a:p>
        </p:txBody>
      </p:sp>
      <p:sp>
        <p:nvSpPr>
          <p:cNvPr id="11" name="TextBox 10">
            <a:extLst>
              <a:ext uri="{FF2B5EF4-FFF2-40B4-BE49-F238E27FC236}">
                <a16:creationId xmlns:a16="http://schemas.microsoft.com/office/drawing/2014/main" id="{4C7942E2-F168-4505-8637-EEAC3CF2B4FA}"/>
              </a:ext>
            </a:extLst>
          </p:cNvPr>
          <p:cNvSpPr txBox="1"/>
          <p:nvPr/>
        </p:nvSpPr>
        <p:spPr>
          <a:xfrm>
            <a:off x="705582" y="4028852"/>
            <a:ext cx="8292367" cy="338554"/>
          </a:xfrm>
          <a:prstGeom prst="rect">
            <a:avLst/>
          </a:prstGeom>
          <a:noFill/>
        </p:spPr>
        <p:txBody>
          <a:bodyPr wrap="square" rtlCol="0">
            <a:spAutoFit/>
          </a:bodyPr>
          <a:lstStyle/>
          <a:p>
            <a:r>
              <a:rPr lang="en-US" sz="1600" dirty="0"/>
              <a:t>2. Check for wording that will need to be replaced.  (be verbs, verb tense, ambiguous pronouns</a:t>
            </a:r>
            <a:r>
              <a:rPr lang="en-US" sz="1350" dirty="0"/>
              <a:t>)</a:t>
            </a:r>
          </a:p>
        </p:txBody>
      </p:sp>
      <p:sp>
        <p:nvSpPr>
          <p:cNvPr id="12" name="TextBox 11">
            <a:extLst>
              <a:ext uri="{FF2B5EF4-FFF2-40B4-BE49-F238E27FC236}">
                <a16:creationId xmlns:a16="http://schemas.microsoft.com/office/drawing/2014/main" id="{92DD78BE-8364-4D95-B7E1-14EFAE400DBB}"/>
              </a:ext>
            </a:extLst>
          </p:cNvPr>
          <p:cNvSpPr txBox="1"/>
          <p:nvPr/>
        </p:nvSpPr>
        <p:spPr>
          <a:xfrm>
            <a:off x="734474" y="4351346"/>
            <a:ext cx="6265718" cy="338554"/>
          </a:xfrm>
          <a:prstGeom prst="rect">
            <a:avLst/>
          </a:prstGeom>
          <a:noFill/>
        </p:spPr>
        <p:txBody>
          <a:bodyPr wrap="square" rtlCol="0">
            <a:spAutoFit/>
          </a:bodyPr>
          <a:lstStyle/>
          <a:p>
            <a:r>
              <a:rPr lang="en-US" sz="1600" dirty="0"/>
              <a:t>3. Blend with your own words.</a:t>
            </a:r>
          </a:p>
        </p:txBody>
      </p:sp>
      <p:sp>
        <p:nvSpPr>
          <p:cNvPr id="15" name="TextBox 14">
            <a:extLst>
              <a:ext uri="{FF2B5EF4-FFF2-40B4-BE49-F238E27FC236}">
                <a16:creationId xmlns:a16="http://schemas.microsoft.com/office/drawing/2014/main" id="{DF293594-6D79-4008-8E70-069A7FD77079}"/>
              </a:ext>
            </a:extLst>
          </p:cNvPr>
          <p:cNvSpPr txBox="1"/>
          <p:nvPr/>
        </p:nvSpPr>
        <p:spPr>
          <a:xfrm>
            <a:off x="146049" y="5159492"/>
            <a:ext cx="8851901" cy="1323439"/>
          </a:xfrm>
          <a:prstGeom prst="rect">
            <a:avLst/>
          </a:prstGeom>
          <a:noFill/>
        </p:spPr>
        <p:txBody>
          <a:bodyPr wrap="square" rtlCol="0">
            <a:spAutoFit/>
          </a:bodyPr>
          <a:lstStyle/>
          <a:p>
            <a:r>
              <a:rPr lang="en-US" sz="2000" dirty="0"/>
              <a:t>Hawthorne describes Hester’s shame as a “[deep] pang” which seems reflected in nature itself.  Hester imagines the “leaves of the trees [whispering],” the “summer breeze [murmuring]”, and the “wintry blast [shrieking her shame] aloud” for all the world </a:t>
            </a:r>
            <a:r>
              <a:rPr lang="en-US" sz="2000"/>
              <a:t>to hear </a:t>
            </a:r>
            <a:r>
              <a:rPr lang="en-US" sz="2000" dirty="0"/>
              <a:t>(Hawthorne </a:t>
            </a:r>
            <a:r>
              <a:rPr lang="en-US" sz="2000"/>
              <a:t>70).</a:t>
            </a:r>
            <a:endParaRPr lang="en-US" sz="2000" dirty="0"/>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BCA41A86-FB92-425D-9AE6-CEF37203CE95}"/>
                  </a:ext>
                </a:extLst>
              </p14:cNvPr>
              <p14:cNvContentPartPr/>
              <p14:nvPr/>
            </p14:nvContentPartPr>
            <p14:xfrm>
              <a:off x="3591784" y="2387496"/>
              <a:ext cx="1364580" cy="56700"/>
            </p14:xfrm>
          </p:contentPart>
        </mc:Choice>
        <mc:Fallback xmlns="">
          <p:pic>
            <p:nvPicPr>
              <p:cNvPr id="4" name="Ink 3">
                <a:extLst>
                  <a:ext uri="{FF2B5EF4-FFF2-40B4-BE49-F238E27FC236}">
                    <a16:creationId xmlns:a16="http://schemas.microsoft.com/office/drawing/2014/main" id="{BCA41A86-FB92-425D-9AE6-CEF37203CE95}"/>
                  </a:ext>
                </a:extLst>
              </p:cNvPr>
              <p:cNvPicPr/>
              <p:nvPr/>
            </p:nvPicPr>
            <p:blipFill>
              <a:blip r:embed="rId3"/>
              <a:stretch>
                <a:fillRect/>
              </a:stretch>
            </p:blipFill>
            <p:spPr>
              <a:xfrm>
                <a:off x="3555789" y="2315724"/>
                <a:ext cx="1436211" cy="199885"/>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9" name="Ink 8">
                <a:extLst>
                  <a:ext uri="{FF2B5EF4-FFF2-40B4-BE49-F238E27FC236}">
                    <a16:creationId xmlns:a16="http://schemas.microsoft.com/office/drawing/2014/main" id="{ED03F881-E764-438D-A47F-05C14AB5E33D}"/>
                  </a:ext>
                </a:extLst>
              </p14:cNvPr>
              <p14:cNvContentPartPr/>
              <p14:nvPr/>
            </p14:nvContentPartPr>
            <p14:xfrm>
              <a:off x="5809352" y="2394381"/>
              <a:ext cx="1853010" cy="99630"/>
            </p14:xfrm>
          </p:contentPart>
        </mc:Choice>
        <mc:Fallback xmlns="">
          <p:pic>
            <p:nvPicPr>
              <p:cNvPr id="9" name="Ink 8">
                <a:extLst>
                  <a:ext uri="{FF2B5EF4-FFF2-40B4-BE49-F238E27FC236}">
                    <a16:creationId xmlns:a16="http://schemas.microsoft.com/office/drawing/2014/main" id="{ED03F881-E764-438D-A47F-05C14AB5E33D}"/>
                  </a:ext>
                </a:extLst>
              </p:cNvPr>
              <p:cNvPicPr/>
              <p:nvPr/>
            </p:nvPicPr>
            <p:blipFill>
              <a:blip r:embed="rId5"/>
              <a:stretch>
                <a:fillRect/>
              </a:stretch>
            </p:blipFill>
            <p:spPr>
              <a:xfrm>
                <a:off x="5773357" y="2322446"/>
                <a:ext cx="1924640" cy="24314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7" name="Ink 16">
                <a:extLst>
                  <a:ext uri="{FF2B5EF4-FFF2-40B4-BE49-F238E27FC236}">
                    <a16:creationId xmlns:a16="http://schemas.microsoft.com/office/drawing/2014/main" id="{1B6E7D19-63A9-4951-B96F-4B831CA2CD04}"/>
                  </a:ext>
                </a:extLst>
              </p14:cNvPr>
              <p14:cNvContentPartPr/>
              <p14:nvPr/>
            </p14:nvContentPartPr>
            <p14:xfrm>
              <a:off x="730320" y="2672270"/>
              <a:ext cx="1117530" cy="46440"/>
            </p14:xfrm>
          </p:contentPart>
        </mc:Choice>
        <mc:Fallback xmlns="">
          <p:pic>
            <p:nvPicPr>
              <p:cNvPr id="17" name="Ink 16">
                <a:extLst>
                  <a:ext uri="{FF2B5EF4-FFF2-40B4-BE49-F238E27FC236}">
                    <a16:creationId xmlns:a16="http://schemas.microsoft.com/office/drawing/2014/main" id="{1B6E7D19-63A9-4951-B96F-4B831CA2CD04}"/>
                  </a:ext>
                </a:extLst>
              </p:cNvPr>
              <p:cNvPicPr/>
              <p:nvPr/>
            </p:nvPicPr>
            <p:blipFill>
              <a:blip r:embed="rId11"/>
              <a:stretch>
                <a:fillRect/>
              </a:stretch>
            </p:blipFill>
            <p:spPr>
              <a:xfrm>
                <a:off x="694329" y="2600270"/>
                <a:ext cx="1189153" cy="19008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8" name="Ink 17">
                <a:extLst>
                  <a:ext uri="{FF2B5EF4-FFF2-40B4-BE49-F238E27FC236}">
                    <a16:creationId xmlns:a16="http://schemas.microsoft.com/office/drawing/2014/main" id="{312F36C2-2F1F-47B3-9469-C4A945BE239E}"/>
                  </a:ext>
                </a:extLst>
              </p14:cNvPr>
              <p14:cNvContentPartPr/>
              <p14:nvPr/>
            </p14:nvContentPartPr>
            <p14:xfrm>
              <a:off x="5941567" y="2673080"/>
              <a:ext cx="1741500" cy="59670"/>
            </p14:xfrm>
          </p:contentPart>
        </mc:Choice>
        <mc:Fallback xmlns="">
          <p:pic>
            <p:nvPicPr>
              <p:cNvPr id="18" name="Ink 17">
                <a:extLst>
                  <a:ext uri="{FF2B5EF4-FFF2-40B4-BE49-F238E27FC236}">
                    <a16:creationId xmlns:a16="http://schemas.microsoft.com/office/drawing/2014/main" id="{312F36C2-2F1F-47B3-9469-C4A945BE239E}"/>
                  </a:ext>
                </a:extLst>
              </p:cNvPr>
              <p:cNvPicPr/>
              <p:nvPr/>
            </p:nvPicPr>
            <p:blipFill>
              <a:blip r:embed="rId13"/>
              <a:stretch>
                <a:fillRect/>
              </a:stretch>
            </p:blipFill>
            <p:spPr>
              <a:xfrm>
                <a:off x="5905578" y="2601188"/>
                <a:ext cx="1813118" cy="203094"/>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21" name="Ink 20">
                <a:extLst>
                  <a:ext uri="{FF2B5EF4-FFF2-40B4-BE49-F238E27FC236}">
                    <a16:creationId xmlns:a16="http://schemas.microsoft.com/office/drawing/2014/main" id="{B3D300FE-48AE-4EC2-8751-36B350E6E823}"/>
                  </a:ext>
                </a:extLst>
              </p14:cNvPr>
              <p14:cNvContentPartPr/>
              <p14:nvPr/>
            </p14:nvContentPartPr>
            <p14:xfrm>
              <a:off x="3920910" y="2923910"/>
              <a:ext cx="3073680" cy="93420"/>
            </p14:xfrm>
          </p:contentPart>
        </mc:Choice>
        <mc:Fallback xmlns="">
          <p:pic>
            <p:nvPicPr>
              <p:cNvPr id="21" name="Ink 20">
                <a:extLst>
                  <a:ext uri="{FF2B5EF4-FFF2-40B4-BE49-F238E27FC236}">
                    <a16:creationId xmlns:a16="http://schemas.microsoft.com/office/drawing/2014/main" id="{B3D300FE-48AE-4EC2-8751-36B350E6E823}"/>
                  </a:ext>
                </a:extLst>
              </p:cNvPr>
              <p:cNvPicPr/>
              <p:nvPr/>
            </p:nvPicPr>
            <p:blipFill>
              <a:blip r:embed="rId17"/>
              <a:stretch>
                <a:fillRect/>
              </a:stretch>
            </p:blipFill>
            <p:spPr>
              <a:xfrm>
                <a:off x="3884910" y="2852048"/>
                <a:ext cx="3145320" cy="236784"/>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20" name="Ink 19">
                <a:extLst>
                  <a:ext uri="{FF2B5EF4-FFF2-40B4-BE49-F238E27FC236}">
                    <a16:creationId xmlns:a16="http://schemas.microsoft.com/office/drawing/2014/main" id="{AA129087-950E-430A-A58C-C012F51B6049}"/>
                  </a:ext>
                </a:extLst>
              </p14:cNvPr>
              <p14:cNvContentPartPr/>
              <p14:nvPr/>
            </p14:nvContentPartPr>
            <p14:xfrm>
              <a:off x="648281" y="2957660"/>
              <a:ext cx="1355376" cy="46440"/>
            </p14:xfrm>
          </p:contentPart>
        </mc:Choice>
        <mc:Fallback xmlns="">
          <p:pic>
            <p:nvPicPr>
              <p:cNvPr id="20" name="Ink 19">
                <a:extLst>
                  <a:ext uri="{FF2B5EF4-FFF2-40B4-BE49-F238E27FC236}">
                    <a16:creationId xmlns:a16="http://schemas.microsoft.com/office/drawing/2014/main" id="{AA129087-950E-430A-A58C-C012F51B6049}"/>
                  </a:ext>
                </a:extLst>
              </p:cNvPr>
              <p:cNvPicPr/>
              <p:nvPr/>
            </p:nvPicPr>
            <p:blipFill>
              <a:blip r:embed="rId19"/>
              <a:stretch>
                <a:fillRect/>
              </a:stretch>
            </p:blipFill>
            <p:spPr>
              <a:xfrm>
                <a:off x="612291" y="2885660"/>
                <a:ext cx="1426996" cy="190080"/>
              </a:xfrm>
              <a:prstGeom prst="rect">
                <a:avLst/>
              </a:prstGeom>
            </p:spPr>
          </p:pic>
        </mc:Fallback>
      </mc:AlternateContent>
    </p:spTree>
    <p:extLst>
      <p:ext uri="{BB962C8B-B14F-4D97-AF65-F5344CB8AC3E}">
        <p14:creationId xmlns:p14="http://schemas.microsoft.com/office/powerpoint/2010/main" val="1016828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AEBC3-9FEF-403E-8285-F21686B6EDA0}"/>
              </a:ext>
            </a:extLst>
          </p:cNvPr>
          <p:cNvSpPr>
            <a:spLocks noGrp="1"/>
          </p:cNvSpPr>
          <p:nvPr>
            <p:ph type="title"/>
          </p:nvPr>
        </p:nvSpPr>
        <p:spPr/>
        <p:txBody>
          <a:bodyPr/>
          <a:lstStyle/>
          <a:p>
            <a:r>
              <a:rPr lang="en-US" dirty="0"/>
              <a:t>Let’s practice!</a:t>
            </a:r>
          </a:p>
        </p:txBody>
      </p:sp>
      <p:sp>
        <p:nvSpPr>
          <p:cNvPr id="3" name="Content Placeholder 2">
            <a:extLst>
              <a:ext uri="{FF2B5EF4-FFF2-40B4-BE49-F238E27FC236}">
                <a16:creationId xmlns:a16="http://schemas.microsoft.com/office/drawing/2014/main" id="{628AFB09-785A-4D4B-9A3B-CAD9A4971A20}"/>
              </a:ext>
            </a:extLst>
          </p:cNvPr>
          <p:cNvSpPr>
            <a:spLocks noGrp="1"/>
          </p:cNvSpPr>
          <p:nvPr>
            <p:ph idx="1"/>
          </p:nvPr>
        </p:nvSpPr>
        <p:spPr>
          <a:xfrm>
            <a:off x="391886" y="2226469"/>
            <a:ext cx="8558200" cy="3263504"/>
          </a:xfrm>
        </p:spPr>
        <p:txBody>
          <a:bodyPr>
            <a:normAutofit/>
          </a:bodyPr>
          <a:lstStyle/>
          <a:p>
            <a:pPr marL="0" indent="0">
              <a:buNone/>
            </a:pPr>
            <a:r>
              <a:rPr lang="en-US" dirty="0"/>
              <a:t>“The wooden jail was already marked with weather-stains and other indications of age, which gave a yet darker aspect to its beetle-browned and gloomy front” (Hawthorne 33)</a:t>
            </a:r>
          </a:p>
          <a:p>
            <a:pPr marL="0" indent="0">
              <a:buNone/>
            </a:pPr>
            <a:endParaRPr lang="en-US" dirty="0"/>
          </a:p>
          <a:p>
            <a:pPr marL="0" indent="0">
              <a:buNone/>
            </a:pPr>
            <a:endParaRPr lang="en-US" dirty="0"/>
          </a:p>
          <a:p>
            <a:pPr marL="0" indent="0">
              <a:buNone/>
            </a:pPr>
            <a:endParaRPr lang="en-US" dirty="0"/>
          </a:p>
          <a:p>
            <a:pPr marL="0" indent="0">
              <a:buNone/>
            </a:pPr>
            <a:r>
              <a:rPr lang="en-US" dirty="0"/>
              <a:t> </a:t>
            </a:r>
          </a:p>
        </p:txBody>
      </p:sp>
      <p:sp>
        <p:nvSpPr>
          <p:cNvPr id="10" name="TextBox 9">
            <a:extLst>
              <a:ext uri="{FF2B5EF4-FFF2-40B4-BE49-F238E27FC236}">
                <a16:creationId xmlns:a16="http://schemas.microsoft.com/office/drawing/2014/main" id="{50668F35-B7DD-483B-8CE8-BC2D8FE5A101}"/>
              </a:ext>
            </a:extLst>
          </p:cNvPr>
          <p:cNvSpPr txBox="1"/>
          <p:nvPr/>
        </p:nvSpPr>
        <p:spPr>
          <a:xfrm>
            <a:off x="193914" y="3583535"/>
            <a:ext cx="6265718" cy="400110"/>
          </a:xfrm>
          <a:prstGeom prst="rect">
            <a:avLst/>
          </a:prstGeom>
          <a:noFill/>
        </p:spPr>
        <p:txBody>
          <a:bodyPr wrap="square" rtlCol="0">
            <a:spAutoFit/>
          </a:bodyPr>
          <a:lstStyle/>
          <a:p>
            <a:r>
              <a:rPr lang="en-US" sz="2000" dirty="0"/>
              <a:t>1. Pick important words/phrases, eliminate all others.</a:t>
            </a:r>
          </a:p>
        </p:txBody>
      </p:sp>
      <p:sp>
        <p:nvSpPr>
          <p:cNvPr id="11" name="TextBox 10">
            <a:extLst>
              <a:ext uri="{FF2B5EF4-FFF2-40B4-BE49-F238E27FC236}">
                <a16:creationId xmlns:a16="http://schemas.microsoft.com/office/drawing/2014/main" id="{4C7942E2-F168-4505-8637-EEAC3CF2B4FA}"/>
              </a:ext>
            </a:extLst>
          </p:cNvPr>
          <p:cNvSpPr txBox="1"/>
          <p:nvPr/>
        </p:nvSpPr>
        <p:spPr>
          <a:xfrm>
            <a:off x="193914" y="4016054"/>
            <a:ext cx="8950086" cy="369332"/>
          </a:xfrm>
          <a:prstGeom prst="rect">
            <a:avLst/>
          </a:prstGeom>
          <a:noFill/>
        </p:spPr>
        <p:txBody>
          <a:bodyPr wrap="square" rtlCol="0">
            <a:spAutoFit/>
          </a:bodyPr>
          <a:lstStyle/>
          <a:p>
            <a:r>
              <a:rPr lang="en-US" dirty="0"/>
              <a:t>2. Check for wording that will need to be replaced.  (be verbs, verb tense, ambiguous pronouns</a:t>
            </a:r>
            <a:r>
              <a:rPr lang="en-US" sz="1350" dirty="0"/>
              <a:t>)</a:t>
            </a:r>
          </a:p>
        </p:txBody>
      </p:sp>
      <p:sp>
        <p:nvSpPr>
          <p:cNvPr id="12" name="TextBox 11">
            <a:extLst>
              <a:ext uri="{FF2B5EF4-FFF2-40B4-BE49-F238E27FC236}">
                <a16:creationId xmlns:a16="http://schemas.microsoft.com/office/drawing/2014/main" id="{92DD78BE-8364-4D95-B7E1-14EFAE400DBB}"/>
              </a:ext>
            </a:extLst>
          </p:cNvPr>
          <p:cNvSpPr txBox="1"/>
          <p:nvPr/>
        </p:nvSpPr>
        <p:spPr>
          <a:xfrm>
            <a:off x="193914" y="4351346"/>
            <a:ext cx="6265718" cy="523220"/>
          </a:xfrm>
          <a:prstGeom prst="rect">
            <a:avLst/>
          </a:prstGeom>
          <a:noFill/>
        </p:spPr>
        <p:txBody>
          <a:bodyPr wrap="square" rtlCol="0">
            <a:spAutoFit/>
          </a:bodyPr>
          <a:lstStyle/>
          <a:p>
            <a:r>
              <a:rPr lang="en-US" dirty="0"/>
              <a:t>3</a:t>
            </a:r>
            <a:r>
              <a:rPr lang="en-US" sz="2800" dirty="0"/>
              <a:t>. </a:t>
            </a:r>
            <a:r>
              <a:rPr lang="en-US" dirty="0"/>
              <a:t>Blend with your own words</a:t>
            </a:r>
            <a:r>
              <a:rPr lang="en-US" sz="1600" dirty="0"/>
              <a:t>.</a:t>
            </a:r>
          </a:p>
        </p:txBody>
      </p:sp>
      <p:sp>
        <p:nvSpPr>
          <p:cNvPr id="15" name="TextBox 14">
            <a:extLst>
              <a:ext uri="{FF2B5EF4-FFF2-40B4-BE49-F238E27FC236}">
                <a16:creationId xmlns:a16="http://schemas.microsoft.com/office/drawing/2014/main" id="{DF293594-6D79-4008-8E70-069A7FD77079}"/>
              </a:ext>
            </a:extLst>
          </p:cNvPr>
          <p:cNvSpPr txBox="1"/>
          <p:nvPr/>
        </p:nvSpPr>
        <p:spPr>
          <a:xfrm>
            <a:off x="146049" y="5470328"/>
            <a:ext cx="8851901" cy="1200329"/>
          </a:xfrm>
          <a:prstGeom prst="rect">
            <a:avLst/>
          </a:prstGeom>
          <a:noFill/>
        </p:spPr>
        <p:txBody>
          <a:bodyPr wrap="square" rtlCol="0">
            <a:spAutoFit/>
          </a:bodyPr>
          <a:lstStyle/>
          <a:p>
            <a:r>
              <a:rPr lang="en-US" sz="2400" dirty="0"/>
              <a:t>Using vivid imagery, Hawthorne describes the prison as “marked with weather-stains” and a “beetle-browned and gloomy front” (Hawthorne 33), which adds a dark and sinister tone to the opening scene.</a:t>
            </a:r>
          </a:p>
        </p:txBody>
      </p:sp>
      <mc:AlternateContent xmlns:mc="http://schemas.openxmlformats.org/markup-compatibility/2006" xmlns:p14="http://schemas.microsoft.com/office/powerpoint/2010/main">
        <mc:Choice Requires="p14">
          <p:contentPart p14:bwMode="auto" r:id="rId2">
            <p14:nvContentPartPr>
              <p14:cNvPr id="9" name="Ink 8">
                <a:extLst>
                  <a:ext uri="{FF2B5EF4-FFF2-40B4-BE49-F238E27FC236}">
                    <a16:creationId xmlns:a16="http://schemas.microsoft.com/office/drawing/2014/main" id="{ED03F881-E764-438D-A47F-05C14AB5E33D}"/>
                  </a:ext>
                </a:extLst>
              </p14:cNvPr>
              <p14:cNvContentPartPr/>
              <p14:nvPr/>
            </p14:nvContentPartPr>
            <p14:xfrm>
              <a:off x="3564667" y="2410984"/>
              <a:ext cx="3030593" cy="34289"/>
            </p14:xfrm>
          </p:contentPart>
        </mc:Choice>
        <mc:Fallback xmlns="">
          <p:pic>
            <p:nvPicPr>
              <p:cNvPr id="9" name="Ink 8">
                <a:extLst>
                  <a:ext uri="{FF2B5EF4-FFF2-40B4-BE49-F238E27FC236}">
                    <a16:creationId xmlns:a16="http://schemas.microsoft.com/office/drawing/2014/main" id="{ED03F881-E764-438D-A47F-05C14AB5E33D}"/>
                  </a:ext>
                </a:extLst>
              </p:cNvPr>
              <p:cNvPicPr/>
              <p:nvPr/>
            </p:nvPicPr>
            <p:blipFill>
              <a:blip r:embed="rId3"/>
              <a:stretch>
                <a:fillRect/>
              </a:stretch>
            </p:blipFill>
            <p:spPr>
              <a:xfrm>
                <a:off x="3528666" y="2339549"/>
                <a:ext cx="3102236" cy="176803"/>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8" name="Ink 17">
                <a:extLst>
                  <a:ext uri="{FF2B5EF4-FFF2-40B4-BE49-F238E27FC236}">
                    <a16:creationId xmlns:a16="http://schemas.microsoft.com/office/drawing/2014/main" id="{312F36C2-2F1F-47B3-9469-C4A945BE239E}"/>
                  </a:ext>
                </a:extLst>
              </p14:cNvPr>
              <p14:cNvContentPartPr/>
              <p14:nvPr/>
            </p14:nvContentPartPr>
            <p14:xfrm>
              <a:off x="6595260" y="2673080"/>
              <a:ext cx="1741500" cy="59670"/>
            </p14:xfrm>
          </p:contentPart>
        </mc:Choice>
        <mc:Fallback xmlns="">
          <p:pic>
            <p:nvPicPr>
              <p:cNvPr id="18" name="Ink 17">
                <a:extLst>
                  <a:ext uri="{FF2B5EF4-FFF2-40B4-BE49-F238E27FC236}">
                    <a16:creationId xmlns:a16="http://schemas.microsoft.com/office/drawing/2014/main" id="{312F36C2-2F1F-47B3-9469-C4A945BE239E}"/>
                  </a:ext>
                </a:extLst>
              </p:cNvPr>
              <p:cNvPicPr/>
              <p:nvPr/>
            </p:nvPicPr>
            <p:blipFill>
              <a:blip r:embed="rId5"/>
              <a:stretch>
                <a:fillRect/>
              </a:stretch>
            </p:blipFill>
            <p:spPr>
              <a:xfrm>
                <a:off x="6559271" y="2601188"/>
                <a:ext cx="1813118" cy="203094"/>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9" name="Ink 18">
                <a:extLst>
                  <a:ext uri="{FF2B5EF4-FFF2-40B4-BE49-F238E27FC236}">
                    <a16:creationId xmlns:a16="http://schemas.microsoft.com/office/drawing/2014/main" id="{B89DBC68-9546-4B48-AC47-8565428CF83E}"/>
                  </a:ext>
                </a:extLst>
              </p14:cNvPr>
              <p14:cNvContentPartPr/>
              <p14:nvPr/>
            </p14:nvContentPartPr>
            <p14:xfrm>
              <a:off x="4902150" y="2662828"/>
              <a:ext cx="1866830" cy="34289"/>
            </p14:xfrm>
          </p:contentPart>
        </mc:Choice>
        <mc:Fallback xmlns="">
          <p:pic>
            <p:nvPicPr>
              <p:cNvPr id="19" name="Ink 18">
                <a:extLst>
                  <a:ext uri="{FF2B5EF4-FFF2-40B4-BE49-F238E27FC236}">
                    <a16:creationId xmlns:a16="http://schemas.microsoft.com/office/drawing/2014/main" id="{B89DBC68-9546-4B48-AC47-8565428CF83E}"/>
                  </a:ext>
                </a:extLst>
              </p:cNvPr>
              <p:cNvPicPr/>
              <p:nvPr/>
            </p:nvPicPr>
            <p:blipFill>
              <a:blip r:embed="rId7"/>
              <a:stretch>
                <a:fillRect/>
              </a:stretch>
            </p:blipFill>
            <p:spPr>
              <a:xfrm>
                <a:off x="4866146" y="2591393"/>
                <a:ext cx="1938479" cy="176803"/>
              </a:xfrm>
              <a:prstGeom prst="rect">
                <a:avLst/>
              </a:prstGeom>
            </p:spPr>
          </p:pic>
        </mc:Fallback>
      </mc:AlternateContent>
    </p:spTree>
    <p:extLst>
      <p:ext uri="{BB962C8B-B14F-4D97-AF65-F5344CB8AC3E}">
        <p14:creationId xmlns:p14="http://schemas.microsoft.com/office/powerpoint/2010/main" val="2260886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AEBC3-9FEF-403E-8285-F21686B6EDA0}"/>
              </a:ext>
            </a:extLst>
          </p:cNvPr>
          <p:cNvSpPr>
            <a:spLocks noGrp="1"/>
          </p:cNvSpPr>
          <p:nvPr>
            <p:ph type="title"/>
          </p:nvPr>
        </p:nvSpPr>
        <p:spPr/>
        <p:txBody>
          <a:bodyPr/>
          <a:lstStyle/>
          <a:p>
            <a:r>
              <a:rPr lang="en-US" dirty="0"/>
              <a:t>Let’s practice!</a:t>
            </a:r>
          </a:p>
        </p:txBody>
      </p:sp>
      <p:sp>
        <p:nvSpPr>
          <p:cNvPr id="3" name="Content Placeholder 2">
            <a:extLst>
              <a:ext uri="{FF2B5EF4-FFF2-40B4-BE49-F238E27FC236}">
                <a16:creationId xmlns:a16="http://schemas.microsoft.com/office/drawing/2014/main" id="{628AFB09-785A-4D4B-9A3B-CAD9A4971A20}"/>
              </a:ext>
            </a:extLst>
          </p:cNvPr>
          <p:cNvSpPr>
            <a:spLocks noGrp="1"/>
          </p:cNvSpPr>
          <p:nvPr>
            <p:ph idx="1"/>
          </p:nvPr>
        </p:nvSpPr>
        <p:spPr>
          <a:xfrm>
            <a:off x="628650" y="2226469"/>
            <a:ext cx="7886700" cy="3263504"/>
          </a:xfrm>
        </p:spPr>
        <p:txBody>
          <a:bodyPr>
            <a:normAutofit/>
          </a:bodyPr>
          <a:lstStyle/>
          <a:p>
            <a:pPr marL="0" indent="0">
              <a:buNone/>
            </a:pPr>
            <a:r>
              <a:rPr lang="en-US" dirty="0"/>
              <a:t>“Pearl who was a dauntless child, after frowning, stamping her foot, and shaking her little hand with a variety of threatening gestures suddenly made a rush at the knot of her enemies put them all in flight” (Hawthorne 83).</a:t>
            </a:r>
          </a:p>
          <a:p>
            <a:pPr marL="0" indent="0">
              <a:buNone/>
            </a:pPr>
            <a:endParaRPr lang="en-US" dirty="0"/>
          </a:p>
          <a:p>
            <a:pPr marL="0" indent="0">
              <a:buNone/>
            </a:pPr>
            <a:endParaRPr lang="en-US" dirty="0"/>
          </a:p>
          <a:p>
            <a:pPr marL="0" indent="0">
              <a:buNone/>
            </a:pPr>
            <a:endParaRPr lang="en-US" dirty="0"/>
          </a:p>
          <a:p>
            <a:pPr marL="0" indent="0">
              <a:buNone/>
            </a:pPr>
            <a:r>
              <a:rPr lang="en-US" dirty="0"/>
              <a:t> </a:t>
            </a:r>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4565D0A2-F90B-4743-80DB-8F69C9498559}"/>
                  </a:ext>
                </a:extLst>
              </p14:cNvPr>
              <p14:cNvContentPartPr/>
              <p14:nvPr/>
            </p14:nvContentPartPr>
            <p14:xfrm>
              <a:off x="2620964" y="2379878"/>
              <a:ext cx="1600020" cy="42120"/>
            </p14:xfrm>
          </p:contentPart>
        </mc:Choice>
        <mc:Fallback xmlns="">
          <p:pic>
            <p:nvPicPr>
              <p:cNvPr id="5" name="Ink 4">
                <a:extLst>
                  <a:ext uri="{FF2B5EF4-FFF2-40B4-BE49-F238E27FC236}">
                    <a16:creationId xmlns:a16="http://schemas.microsoft.com/office/drawing/2014/main" id="{4565D0A2-F90B-4743-80DB-8F69C9498559}"/>
                  </a:ext>
                </a:extLst>
              </p:cNvPr>
              <p:cNvPicPr/>
              <p:nvPr/>
            </p:nvPicPr>
            <p:blipFill>
              <a:blip r:embed="rId3"/>
              <a:stretch>
                <a:fillRect/>
              </a:stretch>
            </p:blipFill>
            <p:spPr>
              <a:xfrm>
                <a:off x="2584968" y="2308488"/>
                <a:ext cx="1671652" cy="184543"/>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6" name="Ink 5">
                <a:extLst>
                  <a:ext uri="{FF2B5EF4-FFF2-40B4-BE49-F238E27FC236}">
                    <a16:creationId xmlns:a16="http://schemas.microsoft.com/office/drawing/2014/main" id="{3C994D1F-4BEE-46E7-A867-A14733E2AEB8}"/>
                  </a:ext>
                </a:extLst>
              </p14:cNvPr>
              <p14:cNvContentPartPr/>
              <p14:nvPr/>
            </p14:nvContentPartPr>
            <p14:xfrm>
              <a:off x="4439954" y="2350718"/>
              <a:ext cx="3463560" cy="99360"/>
            </p14:xfrm>
          </p:contentPart>
        </mc:Choice>
        <mc:Fallback xmlns="">
          <p:pic>
            <p:nvPicPr>
              <p:cNvPr id="6" name="Ink 5">
                <a:extLst>
                  <a:ext uri="{FF2B5EF4-FFF2-40B4-BE49-F238E27FC236}">
                    <a16:creationId xmlns:a16="http://schemas.microsoft.com/office/drawing/2014/main" id="{3C994D1F-4BEE-46E7-A867-A14733E2AEB8}"/>
                  </a:ext>
                </a:extLst>
              </p:cNvPr>
              <p:cNvPicPr/>
              <p:nvPr/>
            </p:nvPicPr>
            <p:blipFill>
              <a:blip r:embed="rId5"/>
              <a:stretch>
                <a:fillRect/>
              </a:stretch>
            </p:blipFill>
            <p:spPr>
              <a:xfrm>
                <a:off x="4403954" y="2278718"/>
                <a:ext cx="3535200" cy="243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7" name="Ink 6">
                <a:extLst>
                  <a:ext uri="{FF2B5EF4-FFF2-40B4-BE49-F238E27FC236}">
                    <a16:creationId xmlns:a16="http://schemas.microsoft.com/office/drawing/2014/main" id="{69266B70-177B-411C-861D-D6E821DBF143}"/>
                  </a:ext>
                </a:extLst>
              </p14:cNvPr>
              <p14:cNvContentPartPr/>
              <p14:nvPr/>
            </p14:nvContentPartPr>
            <p14:xfrm>
              <a:off x="734474" y="2661758"/>
              <a:ext cx="6975720" cy="61830"/>
            </p14:xfrm>
          </p:contentPart>
        </mc:Choice>
        <mc:Fallback xmlns="">
          <p:pic>
            <p:nvPicPr>
              <p:cNvPr id="7" name="Ink 6">
                <a:extLst>
                  <a:ext uri="{FF2B5EF4-FFF2-40B4-BE49-F238E27FC236}">
                    <a16:creationId xmlns:a16="http://schemas.microsoft.com/office/drawing/2014/main" id="{69266B70-177B-411C-861D-D6E821DBF143}"/>
                  </a:ext>
                </a:extLst>
              </p:cNvPr>
              <p:cNvPicPr/>
              <p:nvPr/>
            </p:nvPicPr>
            <p:blipFill>
              <a:blip r:embed="rId7"/>
              <a:stretch>
                <a:fillRect/>
              </a:stretch>
            </p:blipFill>
            <p:spPr>
              <a:xfrm>
                <a:off x="698474" y="2589863"/>
                <a:ext cx="7047360" cy="205261"/>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8" name="Ink 7">
                <a:extLst>
                  <a:ext uri="{FF2B5EF4-FFF2-40B4-BE49-F238E27FC236}">
                    <a16:creationId xmlns:a16="http://schemas.microsoft.com/office/drawing/2014/main" id="{34821A1E-A23F-4E27-BF72-26E9CF733768}"/>
                  </a:ext>
                </a:extLst>
              </p14:cNvPr>
              <p14:cNvContentPartPr/>
              <p14:nvPr/>
            </p14:nvContentPartPr>
            <p14:xfrm>
              <a:off x="705584" y="2936078"/>
              <a:ext cx="7470360" cy="113400"/>
            </p14:xfrm>
          </p:contentPart>
        </mc:Choice>
        <mc:Fallback xmlns="">
          <p:pic>
            <p:nvPicPr>
              <p:cNvPr id="8" name="Ink 7">
                <a:extLst>
                  <a:ext uri="{FF2B5EF4-FFF2-40B4-BE49-F238E27FC236}">
                    <a16:creationId xmlns:a16="http://schemas.microsoft.com/office/drawing/2014/main" id="{34821A1E-A23F-4E27-BF72-26E9CF733768}"/>
                  </a:ext>
                </a:extLst>
              </p:cNvPr>
              <p:cNvPicPr/>
              <p:nvPr/>
            </p:nvPicPr>
            <p:blipFill>
              <a:blip r:embed="rId9"/>
              <a:stretch>
                <a:fillRect/>
              </a:stretch>
            </p:blipFill>
            <p:spPr>
              <a:xfrm>
                <a:off x="669584" y="2864078"/>
                <a:ext cx="7542000" cy="257040"/>
              </a:xfrm>
              <a:prstGeom prst="rect">
                <a:avLst/>
              </a:prstGeom>
            </p:spPr>
          </p:pic>
        </mc:Fallback>
      </mc:AlternateContent>
      <p:sp>
        <p:nvSpPr>
          <p:cNvPr id="10" name="TextBox 9">
            <a:extLst>
              <a:ext uri="{FF2B5EF4-FFF2-40B4-BE49-F238E27FC236}">
                <a16:creationId xmlns:a16="http://schemas.microsoft.com/office/drawing/2014/main" id="{50668F35-B7DD-483B-8CE8-BC2D8FE5A101}"/>
              </a:ext>
            </a:extLst>
          </p:cNvPr>
          <p:cNvSpPr txBox="1"/>
          <p:nvPr/>
        </p:nvSpPr>
        <p:spPr>
          <a:xfrm>
            <a:off x="174170" y="3628742"/>
            <a:ext cx="6265718" cy="400110"/>
          </a:xfrm>
          <a:prstGeom prst="rect">
            <a:avLst/>
          </a:prstGeom>
          <a:noFill/>
        </p:spPr>
        <p:txBody>
          <a:bodyPr wrap="square" rtlCol="0">
            <a:spAutoFit/>
          </a:bodyPr>
          <a:lstStyle/>
          <a:p>
            <a:r>
              <a:rPr lang="en-US" sz="2000" dirty="0"/>
              <a:t>1. Pick important words/phrases, eliminate all others</a:t>
            </a:r>
            <a:r>
              <a:rPr lang="en-US" sz="1350" dirty="0"/>
              <a:t>.</a:t>
            </a:r>
          </a:p>
        </p:txBody>
      </p:sp>
      <p:sp>
        <p:nvSpPr>
          <p:cNvPr id="11" name="TextBox 10">
            <a:extLst>
              <a:ext uri="{FF2B5EF4-FFF2-40B4-BE49-F238E27FC236}">
                <a16:creationId xmlns:a16="http://schemas.microsoft.com/office/drawing/2014/main" id="{4C7942E2-F168-4505-8637-EEAC3CF2B4FA}"/>
              </a:ext>
            </a:extLst>
          </p:cNvPr>
          <p:cNvSpPr txBox="1"/>
          <p:nvPr/>
        </p:nvSpPr>
        <p:spPr>
          <a:xfrm>
            <a:off x="174170" y="4028852"/>
            <a:ext cx="8969829" cy="369332"/>
          </a:xfrm>
          <a:prstGeom prst="rect">
            <a:avLst/>
          </a:prstGeom>
          <a:noFill/>
        </p:spPr>
        <p:txBody>
          <a:bodyPr wrap="square" rtlCol="0">
            <a:spAutoFit/>
          </a:bodyPr>
          <a:lstStyle/>
          <a:p>
            <a:r>
              <a:rPr lang="en-US" dirty="0"/>
              <a:t>2. Check for wording that will need to be replaced.  (be verbs, verb tense, ambiguous pronouns)</a:t>
            </a:r>
          </a:p>
        </p:txBody>
      </p:sp>
      <p:sp>
        <p:nvSpPr>
          <p:cNvPr id="12" name="TextBox 11">
            <a:extLst>
              <a:ext uri="{FF2B5EF4-FFF2-40B4-BE49-F238E27FC236}">
                <a16:creationId xmlns:a16="http://schemas.microsoft.com/office/drawing/2014/main" id="{92DD78BE-8364-4D95-B7E1-14EFAE400DBB}"/>
              </a:ext>
            </a:extLst>
          </p:cNvPr>
          <p:cNvSpPr txBox="1"/>
          <p:nvPr/>
        </p:nvSpPr>
        <p:spPr>
          <a:xfrm>
            <a:off x="174170" y="4465189"/>
            <a:ext cx="6265718" cy="400110"/>
          </a:xfrm>
          <a:prstGeom prst="rect">
            <a:avLst/>
          </a:prstGeom>
          <a:noFill/>
        </p:spPr>
        <p:txBody>
          <a:bodyPr wrap="square" rtlCol="0">
            <a:spAutoFit/>
          </a:bodyPr>
          <a:lstStyle/>
          <a:p>
            <a:r>
              <a:rPr lang="en-US" sz="2000" dirty="0"/>
              <a:t>3. Blend with your own words.</a:t>
            </a:r>
          </a:p>
        </p:txBody>
      </p:sp>
      <p:sp>
        <p:nvSpPr>
          <p:cNvPr id="15" name="TextBox 14">
            <a:extLst>
              <a:ext uri="{FF2B5EF4-FFF2-40B4-BE49-F238E27FC236}">
                <a16:creationId xmlns:a16="http://schemas.microsoft.com/office/drawing/2014/main" id="{DF293594-6D79-4008-8E70-069A7FD77079}"/>
              </a:ext>
            </a:extLst>
          </p:cNvPr>
          <p:cNvSpPr txBox="1"/>
          <p:nvPr/>
        </p:nvSpPr>
        <p:spPr>
          <a:xfrm>
            <a:off x="399317" y="5263542"/>
            <a:ext cx="8617683" cy="1323439"/>
          </a:xfrm>
          <a:prstGeom prst="rect">
            <a:avLst/>
          </a:prstGeom>
          <a:noFill/>
        </p:spPr>
        <p:txBody>
          <a:bodyPr wrap="square" rtlCol="0">
            <a:spAutoFit/>
          </a:bodyPr>
          <a:lstStyle/>
          <a:p>
            <a:r>
              <a:rPr lang="en-US" sz="2000" dirty="0"/>
              <a:t>Hawthorne describes Pearl as a “dauntless child” who responds in frustration and anger when provoked by a group of her peers.   “After frowning, stamping her foot, and shaking her little hand with a variety of threatening gestures” Pearl rushes toward her “enemies [and puts] them all in flight” (Hawthorne 83).</a:t>
            </a:r>
          </a:p>
        </p:txBody>
      </p:sp>
    </p:spTree>
    <p:extLst>
      <p:ext uri="{BB962C8B-B14F-4D97-AF65-F5344CB8AC3E}">
        <p14:creationId xmlns:p14="http://schemas.microsoft.com/office/powerpoint/2010/main" val="3471993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F7A9E-13D7-437D-9BED-1772F7893B41}"/>
              </a:ext>
            </a:extLst>
          </p:cNvPr>
          <p:cNvSpPr>
            <a:spLocks noGrp="1"/>
          </p:cNvSpPr>
          <p:nvPr>
            <p:ph type="title"/>
          </p:nvPr>
        </p:nvSpPr>
        <p:spPr>
          <a:xfrm>
            <a:off x="-1" y="0"/>
            <a:ext cx="3713285" cy="6858000"/>
          </a:xfrm>
        </p:spPr>
        <p:txBody>
          <a:bodyPr>
            <a:normAutofit/>
          </a:bodyPr>
          <a:lstStyle/>
          <a:p>
            <a:pPr algn="ctr"/>
            <a:r>
              <a:rPr lang="en-US" dirty="0">
                <a:solidFill>
                  <a:srgbClr val="FFFFFF"/>
                </a:solidFill>
              </a:rPr>
              <a:t>Lit analysis Review:</a:t>
            </a:r>
          </a:p>
        </p:txBody>
      </p:sp>
      <p:sp>
        <p:nvSpPr>
          <p:cNvPr id="3" name="Content Placeholder 2">
            <a:extLst>
              <a:ext uri="{FF2B5EF4-FFF2-40B4-BE49-F238E27FC236}">
                <a16:creationId xmlns:a16="http://schemas.microsoft.com/office/drawing/2014/main" id="{62F9C592-2542-4344-A5E1-C7056D41AE84}"/>
              </a:ext>
            </a:extLst>
          </p:cNvPr>
          <p:cNvSpPr>
            <a:spLocks noGrp="1"/>
          </p:cNvSpPr>
          <p:nvPr>
            <p:ph idx="1"/>
          </p:nvPr>
        </p:nvSpPr>
        <p:spPr>
          <a:xfrm>
            <a:off x="3800371" y="1197430"/>
            <a:ext cx="5223885" cy="6509656"/>
          </a:xfrm>
        </p:spPr>
        <p:txBody>
          <a:bodyPr anchor="ctr">
            <a:normAutofit/>
          </a:bodyPr>
          <a:lstStyle/>
          <a:p>
            <a:r>
              <a:rPr lang="en-US" sz="4400" dirty="0"/>
              <a:t>Check yourself!</a:t>
            </a:r>
          </a:p>
          <a:p>
            <a:r>
              <a:rPr lang="en-US" sz="3200" dirty="0"/>
              <a:t>Read the sentence as if the quotation punctuation has been removed.  If the sentence reads well, you have done your job!</a:t>
            </a:r>
          </a:p>
          <a:p>
            <a:pPr marL="649287" indent="-457200">
              <a:buFont typeface="+mj-lt"/>
              <a:buAutoNum type="arabicPeriod"/>
            </a:pPr>
            <a:endParaRPr lang="en-US" sz="2400" dirty="0"/>
          </a:p>
          <a:p>
            <a:pPr marL="649287" indent="-457200">
              <a:buFont typeface="+mj-lt"/>
              <a:buAutoNum type="arabicPeriod"/>
            </a:pPr>
            <a:endParaRPr lang="en-US" sz="2400" dirty="0"/>
          </a:p>
          <a:p>
            <a:pPr marL="649287" indent="-457200">
              <a:buFont typeface="+mj-lt"/>
              <a:buAutoNum type="arabicPeriod"/>
            </a:pPr>
            <a:endParaRPr lang="en-US" sz="2400" dirty="0"/>
          </a:p>
          <a:p>
            <a:pPr marL="457200" indent="-265113">
              <a:buFont typeface="Wingdings" panose="05000000000000000000" pitchFamily="2" charset="2"/>
              <a:buChar char="v"/>
            </a:pPr>
            <a:endParaRPr lang="en-US" sz="2400" dirty="0"/>
          </a:p>
        </p:txBody>
      </p:sp>
      <p:sp>
        <p:nvSpPr>
          <p:cNvPr id="6" name="Title 1">
            <a:extLst>
              <a:ext uri="{FF2B5EF4-FFF2-40B4-BE49-F238E27FC236}">
                <a16:creationId xmlns:a16="http://schemas.microsoft.com/office/drawing/2014/main" id="{545FB383-6CEC-4BE2-8CB7-0EB948CE8634}"/>
              </a:ext>
            </a:extLst>
          </p:cNvPr>
          <p:cNvSpPr txBox="1">
            <a:spLocks/>
          </p:cNvSpPr>
          <p:nvPr/>
        </p:nvSpPr>
        <p:spPr>
          <a:xfrm>
            <a:off x="0" y="0"/>
            <a:ext cx="3643122" cy="6858000"/>
          </a:xfrm>
          <a:prstGeom prst="rect">
            <a:avLst/>
          </a:prstGeom>
          <a:solidFill>
            <a:schemeClr val="accent1"/>
          </a:solidFill>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pPr algn="ctr"/>
            <a:r>
              <a:rPr lang="en-US" dirty="0">
                <a:solidFill>
                  <a:schemeClr val="bg1"/>
                </a:solidFill>
              </a:rPr>
              <a:t>Extended Responses:</a:t>
            </a:r>
          </a:p>
          <a:p>
            <a:pPr algn="ctr"/>
            <a:r>
              <a:rPr lang="en-US" dirty="0">
                <a:solidFill>
                  <a:schemeClr val="tx1"/>
                </a:solidFill>
              </a:rPr>
              <a:t>Quote</a:t>
            </a:r>
          </a:p>
          <a:p>
            <a:pPr algn="ctr"/>
            <a:r>
              <a:rPr lang="en-US" dirty="0">
                <a:solidFill>
                  <a:schemeClr val="tx1"/>
                </a:solidFill>
              </a:rPr>
              <a:t>integration</a:t>
            </a:r>
          </a:p>
        </p:txBody>
      </p:sp>
    </p:spTree>
    <p:extLst>
      <p:ext uri="{BB962C8B-B14F-4D97-AF65-F5344CB8AC3E}">
        <p14:creationId xmlns:p14="http://schemas.microsoft.com/office/powerpoint/2010/main" val="20509946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7B88F3-BE7E-4ADF-B209-6C8BEC58B7B1}"/>
              </a:ext>
            </a:extLst>
          </p:cNvPr>
          <p:cNvSpPr>
            <a:spLocks noGrp="1"/>
          </p:cNvSpPr>
          <p:nvPr>
            <p:ph idx="1"/>
          </p:nvPr>
        </p:nvSpPr>
        <p:spPr>
          <a:xfrm>
            <a:off x="768096" y="816429"/>
            <a:ext cx="7290055" cy="5351416"/>
          </a:xfrm>
        </p:spPr>
        <p:txBody>
          <a:bodyPr>
            <a:normAutofit lnSpcReduction="10000"/>
          </a:bodyPr>
          <a:lstStyle/>
          <a:p>
            <a:pPr marL="0" marR="0">
              <a:lnSpc>
                <a:spcPct val="115000"/>
              </a:lnSpc>
              <a:spcBef>
                <a:spcPts val="0"/>
              </a:spcBef>
              <a:spcAft>
                <a:spcPts val="0"/>
              </a:spcAft>
            </a:pPr>
            <a:r>
              <a:rPr lang="en-US" sz="2400" u="sng" dirty="0">
                <a:effectLst/>
                <a:latin typeface="Arial Nova Light" panose="020B0304020202020204" pitchFamily="34" charset="0"/>
                <a:ea typeface="Calibri" panose="020F0502020204030204" pitchFamily="34" charset="0"/>
                <a:cs typeface="Calibri Light" panose="020F0302020204030204" pitchFamily="34" charset="0"/>
              </a:rPr>
              <a:t>Extended Response Example: Anne Bradstreet</a:t>
            </a:r>
            <a:endParaRPr lang="en-US" sz="2400" dirty="0">
              <a:effectLst/>
              <a:latin typeface="Times New Roman" panose="02020603050405020304" pitchFamily="18" charset="0"/>
              <a:ea typeface="Calibri" panose="020F0502020204030204" pitchFamily="34" charset="0"/>
            </a:endParaRPr>
          </a:p>
          <a:p>
            <a:pPr marL="0" marR="0">
              <a:lnSpc>
                <a:spcPct val="115000"/>
              </a:lnSpc>
              <a:spcBef>
                <a:spcPts val="0"/>
              </a:spcBef>
              <a:spcAft>
                <a:spcPts val="0"/>
              </a:spcAft>
            </a:pPr>
            <a:r>
              <a:rPr lang="en-US" sz="2400" u="none" strike="noStrike" dirty="0">
                <a:effectLst/>
                <a:latin typeface="Arial Nova Light" panose="020B0304020202020204" pitchFamily="34" charset="0"/>
                <a:ea typeface="Calibri" panose="020F0502020204030204" pitchFamily="34" charset="0"/>
                <a:cs typeface="Calibri Light" panose="020F0302020204030204" pitchFamily="34" charset="0"/>
              </a:rPr>
              <a:t> </a:t>
            </a:r>
            <a:endParaRPr lang="en-US" sz="2400" dirty="0">
              <a:effectLst/>
              <a:latin typeface="Times New Roman" panose="02020603050405020304" pitchFamily="18" charset="0"/>
              <a:ea typeface="Calibri" panose="020F0502020204030204" pitchFamily="34" charset="0"/>
            </a:endParaRPr>
          </a:p>
          <a:p>
            <a:pPr marL="0" marR="0">
              <a:lnSpc>
                <a:spcPct val="115000"/>
              </a:lnSpc>
              <a:spcBef>
                <a:spcPts val="0"/>
              </a:spcBef>
              <a:spcAft>
                <a:spcPts val="0"/>
              </a:spcAft>
            </a:pPr>
            <a:r>
              <a:rPr lang="en-US" sz="2400" dirty="0">
                <a:effectLst/>
                <a:latin typeface="Arial Nova Light" panose="020B0304020202020204" pitchFamily="34" charset="0"/>
                <a:ea typeface="Calibri" panose="020F0502020204030204" pitchFamily="34" charset="0"/>
                <a:cs typeface="Calibri Light" panose="020F0302020204030204" pitchFamily="34" charset="0"/>
              </a:rPr>
              <a:t>Anne Bradstreet’s work is mostly meditational. She conveys her thoughts and emotions prayerfully, by focusing on events that have occurred, and portrays a clearly Biblical world view. In her piece entitled, “…Upon the Burning of Our House…”, Bradstreet shares a valuable lesson that she learned through the loss of her house. Specifically, in lines 51-54, she bids farewell to her material possessions and confirms that her “hope and treasure lies above.” What does this mean? How is this relevant in the world today? Does scripture support this idea? If so, which ones?</a:t>
            </a:r>
            <a:endParaRPr lang="en-US" sz="2400" dirty="0">
              <a:effectLst/>
              <a:latin typeface="Times New Roman" panose="02020603050405020304" pitchFamily="18" charset="0"/>
              <a:ea typeface="Calibri" panose="020F0502020204030204" pitchFamily="34" charset="0"/>
            </a:endParaRPr>
          </a:p>
          <a:p>
            <a:endParaRPr lang="en-US" dirty="0"/>
          </a:p>
        </p:txBody>
      </p:sp>
    </p:spTree>
    <p:extLst>
      <p:ext uri="{BB962C8B-B14F-4D97-AF65-F5344CB8AC3E}">
        <p14:creationId xmlns:p14="http://schemas.microsoft.com/office/powerpoint/2010/main" val="31099115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F7A9E-13D7-437D-9BED-1772F7893B41}"/>
              </a:ext>
            </a:extLst>
          </p:cNvPr>
          <p:cNvSpPr>
            <a:spLocks noGrp="1"/>
          </p:cNvSpPr>
          <p:nvPr>
            <p:ph type="title"/>
          </p:nvPr>
        </p:nvSpPr>
        <p:spPr>
          <a:xfrm>
            <a:off x="-1" y="0"/>
            <a:ext cx="3713285" cy="6858000"/>
          </a:xfrm>
        </p:spPr>
        <p:txBody>
          <a:bodyPr>
            <a:normAutofit/>
          </a:bodyPr>
          <a:lstStyle/>
          <a:p>
            <a:pPr algn="ctr"/>
            <a:r>
              <a:rPr lang="en-US" dirty="0">
                <a:solidFill>
                  <a:srgbClr val="FFFFFF"/>
                </a:solidFill>
              </a:rPr>
              <a:t>Lit analysis Review:</a:t>
            </a:r>
          </a:p>
        </p:txBody>
      </p:sp>
      <p:sp>
        <p:nvSpPr>
          <p:cNvPr id="5" name="Content Placeholder 4">
            <a:extLst>
              <a:ext uri="{FF2B5EF4-FFF2-40B4-BE49-F238E27FC236}">
                <a16:creationId xmlns:a16="http://schemas.microsoft.com/office/drawing/2014/main" id="{05BBF321-9FB9-453D-A052-E30EACCE9888}"/>
              </a:ext>
            </a:extLst>
          </p:cNvPr>
          <p:cNvSpPr>
            <a:spLocks noGrp="1"/>
          </p:cNvSpPr>
          <p:nvPr>
            <p:ph idx="1"/>
          </p:nvPr>
        </p:nvSpPr>
        <p:spPr>
          <a:xfrm>
            <a:off x="179614" y="-119744"/>
            <a:ext cx="8784771" cy="7336972"/>
          </a:xfrm>
        </p:spPr>
        <p:txBody>
          <a:bodyPr>
            <a:normAutofit fontScale="92500"/>
          </a:bodyPr>
          <a:lstStyle/>
          <a:p>
            <a:pPr marL="0" indent="0">
              <a:lnSpc>
                <a:spcPts val="3000"/>
              </a:lnSpc>
              <a:buNone/>
            </a:pPr>
            <a:r>
              <a:rPr lang="en-US" sz="1800" dirty="0">
                <a:effectLst/>
                <a:highlight>
                  <a:srgbClr val="00FFFF"/>
                </a:highlight>
                <a:latin typeface="Times New Roman" panose="02020603050405020304" pitchFamily="18" charset="0"/>
                <a:ea typeface="Calibri" panose="020F0502020204030204" pitchFamily="34" charset="0"/>
              </a:rPr>
              <a:t>Anne Bradstreet’s poem entitled “Upon the Burning of My House” provides a compelling reminder to Christians of all ages that hope and comfort must rest in the eternal God rather than the transient things of this world.</a:t>
            </a:r>
            <a:r>
              <a:rPr lang="en-US" sz="1800" dirty="0">
                <a:effectLst/>
                <a:latin typeface="Times New Roman" panose="02020603050405020304" pitchFamily="18" charset="0"/>
                <a:ea typeface="Calibri" panose="020F0502020204030204" pitchFamily="34" charset="0"/>
              </a:rPr>
              <a:t> </a:t>
            </a:r>
            <a:r>
              <a:rPr lang="en-US" sz="1800" dirty="0">
                <a:effectLst/>
                <a:highlight>
                  <a:srgbClr val="D3D3D3"/>
                </a:highlight>
                <a:latin typeface="Times New Roman" panose="02020603050405020304" pitchFamily="18" charset="0"/>
                <a:ea typeface="Calibri" panose="020F0502020204030204" pitchFamily="34" charset="0"/>
              </a:rPr>
              <a:t>Bradstreet suffered numerous losses during her lifetime.</a:t>
            </a:r>
            <a:r>
              <a:rPr lang="en-US" sz="1800" dirty="0">
                <a:effectLst/>
                <a:latin typeface="Times New Roman" panose="02020603050405020304" pitchFamily="18" charset="0"/>
                <a:ea typeface="Calibri" panose="020F0502020204030204" pitchFamily="34" charset="0"/>
              </a:rPr>
              <a:t> </a:t>
            </a:r>
            <a:r>
              <a:rPr lang="en-US" sz="1800" dirty="0">
                <a:effectLst/>
                <a:highlight>
                  <a:srgbClr val="D3D3D3"/>
                </a:highlight>
                <a:latin typeface="Times New Roman" panose="02020603050405020304" pitchFamily="18" charset="0"/>
                <a:ea typeface="Calibri" panose="020F0502020204030204" pitchFamily="34" charset="0"/>
              </a:rPr>
              <a:t>This poem vividly describes the emotional turmoil she experienced while watching her family home burn to the ground.</a:t>
            </a:r>
            <a:r>
              <a:rPr lang="en-US" sz="1800" dirty="0">
                <a:effectLst/>
                <a:latin typeface="Times New Roman" panose="02020603050405020304" pitchFamily="18" charset="0"/>
                <a:ea typeface="Calibri" panose="020F0502020204030204" pitchFamily="34" charset="0"/>
              </a:rPr>
              <a:t>  </a:t>
            </a:r>
            <a:r>
              <a:rPr lang="en-US" sz="1800" dirty="0">
                <a:effectLst/>
                <a:highlight>
                  <a:srgbClr val="FFFF00"/>
                </a:highlight>
                <a:latin typeface="Times New Roman" panose="02020603050405020304" pitchFamily="18" charset="0"/>
                <a:ea typeface="Calibri" panose="020F0502020204030204" pitchFamily="34" charset="0"/>
              </a:rPr>
              <a:t>Amidst her personal tragedy Bradstreet penned the words, “The world no longer let me love, my hope and treasure lies above” (St. John 67)</a:t>
            </a:r>
            <a:r>
              <a:rPr lang="en-US" sz="1800" dirty="0">
                <a:effectLst/>
                <a:latin typeface="Times New Roman" panose="02020603050405020304" pitchFamily="18" charset="0"/>
                <a:ea typeface="Calibri" panose="020F0502020204030204" pitchFamily="34" charset="0"/>
              </a:rPr>
              <a:t>. </a:t>
            </a:r>
            <a:r>
              <a:rPr lang="en-US" sz="1800" dirty="0">
                <a:effectLst/>
                <a:highlight>
                  <a:srgbClr val="00FF00"/>
                </a:highlight>
                <a:latin typeface="Times New Roman" panose="02020603050405020304" pitchFamily="18" charset="0"/>
                <a:ea typeface="Calibri" panose="020F0502020204030204" pitchFamily="34" charset="0"/>
              </a:rPr>
              <a:t>Although Bradstreet’s poem clearly portrays her struggle with this devastating loss, these words reveal her purposeful choice to recall the goodness of God rather than dwell on her suffering.  Today, one look at the headlines reveals a world filled with similar suffering and disappointment. Sadly, many people seek hope in work, money, education, or fame, somehow thinking that these temporal pleasures will provide them with the security they seek, only to face disappointment in the long run.</a:t>
            </a:r>
            <a:r>
              <a:rPr lang="en-US" sz="1800" dirty="0">
                <a:effectLst/>
                <a:latin typeface="Times New Roman" panose="02020603050405020304" pitchFamily="18" charset="0"/>
                <a:ea typeface="Calibri" panose="020F0502020204030204" pitchFamily="34" charset="0"/>
              </a:rPr>
              <a:t>  </a:t>
            </a:r>
            <a:r>
              <a:rPr lang="en-US" sz="1800" dirty="0">
                <a:effectLst/>
                <a:highlight>
                  <a:srgbClr val="D3D3D3"/>
                </a:highlight>
                <a:latin typeface="Times New Roman" panose="02020603050405020304" pitchFamily="18" charset="0"/>
                <a:ea typeface="Calibri" panose="020F0502020204030204" pitchFamily="34" charset="0"/>
              </a:rPr>
              <a:t>The same Bible that provided Bradstreet with hope in her suffering provides the only true answers for anyone seeking lasting peace.</a:t>
            </a:r>
            <a:r>
              <a:rPr lang="en-US" sz="1800" dirty="0">
                <a:effectLst/>
                <a:latin typeface="Times New Roman" panose="02020603050405020304" pitchFamily="18" charset="0"/>
                <a:ea typeface="Calibri" panose="020F0502020204030204" pitchFamily="34" charset="0"/>
              </a:rPr>
              <a:t>  </a:t>
            </a:r>
            <a:r>
              <a:rPr lang="en-US" sz="1800" dirty="0">
                <a:effectLst/>
                <a:highlight>
                  <a:srgbClr val="FFFF00"/>
                </a:highlight>
                <a:latin typeface="Times New Roman" panose="02020603050405020304" pitchFamily="18" charset="0"/>
                <a:ea typeface="Calibri" panose="020F0502020204030204" pitchFamily="34" charset="0"/>
              </a:rPr>
              <a:t>The Apostle Paul exhorts believers to “set [their] minds on things above, not on earthly things” (</a:t>
            </a:r>
            <a:r>
              <a:rPr lang="en-US" sz="1800" i="1" dirty="0">
                <a:effectLst/>
                <a:highlight>
                  <a:srgbClr val="FFFF00"/>
                </a:highlight>
                <a:latin typeface="Times New Roman" panose="02020603050405020304" pitchFamily="18" charset="0"/>
                <a:ea typeface="Calibri" panose="020F0502020204030204" pitchFamily="34" charset="0"/>
              </a:rPr>
              <a:t>NIV</a:t>
            </a:r>
            <a:r>
              <a:rPr lang="en-US" sz="1800" dirty="0">
                <a:effectLst/>
                <a:highlight>
                  <a:srgbClr val="FFFF00"/>
                </a:highlight>
                <a:latin typeface="Times New Roman" panose="02020603050405020304" pitchFamily="18" charset="0"/>
                <a:ea typeface="Calibri" panose="020F0502020204030204" pitchFamily="34" charset="0"/>
              </a:rPr>
              <a:t>, Col. 3.2).  Christ also tells Christians to “store up…treasures in heaven” because “where [their] treasure is, [their] heart[s] will be also” (Matt. 6.20).</a:t>
            </a:r>
            <a:r>
              <a:rPr lang="en-US" sz="1800" dirty="0">
                <a:effectLst/>
                <a:latin typeface="Times New Roman" panose="02020603050405020304" pitchFamily="18" charset="0"/>
                <a:ea typeface="Calibri" panose="020F0502020204030204" pitchFamily="34" charset="0"/>
              </a:rPr>
              <a:t>  </a:t>
            </a:r>
            <a:r>
              <a:rPr lang="en-US" sz="1800" dirty="0">
                <a:effectLst/>
                <a:highlight>
                  <a:srgbClr val="00FF00"/>
                </a:highlight>
                <a:latin typeface="Times New Roman" panose="02020603050405020304" pitchFamily="18" charset="0"/>
                <a:ea typeface="Calibri" panose="020F0502020204030204" pitchFamily="34" charset="0"/>
              </a:rPr>
              <a:t>Bradstreet clearly understood, as all followers of Christ should, that only a heavenward mindset will sustain believers in this fallen and broken world.</a:t>
            </a:r>
            <a:r>
              <a:rPr lang="en-US" sz="1800" dirty="0">
                <a:effectLst/>
                <a:latin typeface="Times New Roman" panose="02020603050405020304" pitchFamily="18" charset="0"/>
                <a:ea typeface="Calibri" panose="020F0502020204030204" pitchFamily="34" charset="0"/>
              </a:rPr>
              <a:t>  </a:t>
            </a:r>
            <a:r>
              <a:rPr lang="en-US" sz="1800" dirty="0">
                <a:effectLst/>
                <a:highlight>
                  <a:srgbClr val="00FFFF"/>
                </a:highlight>
                <a:latin typeface="Times New Roman" panose="02020603050405020304" pitchFamily="18" charset="0"/>
                <a:ea typeface="Calibri" panose="020F0502020204030204" pitchFamily="34" charset="0"/>
              </a:rPr>
              <a:t>Though the things of this world never last, Christ offers eternal hope and comfort to those who put their faith in Him.</a:t>
            </a:r>
            <a:endParaRPr lang="en-US" sz="1800" dirty="0">
              <a:effectLst/>
              <a:latin typeface="Times New Roman" panose="02020603050405020304" pitchFamily="18" charset="0"/>
              <a:ea typeface="Calibri" panose="020F0502020204030204" pitchFamily="34" charset="0"/>
            </a:endParaRPr>
          </a:p>
          <a:p>
            <a:pPr marL="0" indent="0">
              <a:buNone/>
            </a:pPr>
            <a:endParaRPr lang="en-US" sz="2400" dirty="0"/>
          </a:p>
        </p:txBody>
      </p:sp>
    </p:spTree>
    <p:extLst>
      <p:ext uri="{BB962C8B-B14F-4D97-AF65-F5344CB8AC3E}">
        <p14:creationId xmlns:p14="http://schemas.microsoft.com/office/powerpoint/2010/main" val="3836419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09F7A9E-13D7-437D-9BED-1772F7893B41}"/>
              </a:ext>
            </a:extLst>
          </p:cNvPr>
          <p:cNvSpPr>
            <a:spLocks noGrp="1"/>
          </p:cNvSpPr>
          <p:nvPr>
            <p:ph type="title"/>
          </p:nvPr>
        </p:nvSpPr>
        <p:spPr>
          <a:xfrm>
            <a:off x="0" y="804333"/>
            <a:ext cx="3490722" cy="5249334"/>
          </a:xfrm>
        </p:spPr>
        <p:txBody>
          <a:bodyPr>
            <a:normAutofit/>
          </a:bodyPr>
          <a:lstStyle/>
          <a:p>
            <a:pPr algn="ctr"/>
            <a:r>
              <a:rPr lang="en-US" dirty="0">
                <a:solidFill>
                  <a:schemeClr val="tx1"/>
                </a:solidFill>
              </a:rPr>
              <a:t>What is an extended response?</a:t>
            </a:r>
          </a:p>
        </p:txBody>
      </p:sp>
      <p:sp>
        <p:nvSpPr>
          <p:cNvPr id="3" name="Content Placeholder 2">
            <a:extLst>
              <a:ext uri="{FF2B5EF4-FFF2-40B4-BE49-F238E27FC236}">
                <a16:creationId xmlns:a16="http://schemas.microsoft.com/office/drawing/2014/main" id="{62F9C592-2542-4344-A5E1-C7056D41AE84}"/>
              </a:ext>
            </a:extLst>
          </p:cNvPr>
          <p:cNvSpPr>
            <a:spLocks noGrp="1"/>
          </p:cNvSpPr>
          <p:nvPr>
            <p:ph idx="1"/>
          </p:nvPr>
        </p:nvSpPr>
        <p:spPr>
          <a:xfrm>
            <a:off x="3713285" y="206829"/>
            <a:ext cx="5223885" cy="5846838"/>
          </a:xfrm>
        </p:spPr>
        <p:txBody>
          <a:bodyPr anchor="ctr">
            <a:normAutofit/>
          </a:bodyPr>
          <a:lstStyle/>
          <a:p>
            <a:r>
              <a:rPr lang="en-US" sz="3200" dirty="0"/>
              <a:t>An extended response is a one-paragraph response to a given prompt.</a:t>
            </a:r>
          </a:p>
          <a:p>
            <a:r>
              <a:rPr lang="en-US" sz="3200" dirty="0"/>
              <a:t>Extended Responses must contain the following elements:</a:t>
            </a:r>
          </a:p>
          <a:p>
            <a:pPr marL="511175" indent="-373063">
              <a:buFont typeface="Wingdings" panose="05000000000000000000" pitchFamily="2" charset="2"/>
              <a:buChar char="v"/>
            </a:pPr>
            <a:r>
              <a:rPr lang="en-US" sz="2400" dirty="0"/>
              <a:t>Topic Sentence</a:t>
            </a:r>
          </a:p>
          <a:p>
            <a:pPr marL="511175" indent="-373063">
              <a:buFont typeface="Wingdings" panose="05000000000000000000" pitchFamily="2" charset="2"/>
              <a:buChar char="v"/>
            </a:pPr>
            <a:r>
              <a:rPr lang="en-US" sz="2400" dirty="0"/>
              <a:t>Two proofs</a:t>
            </a:r>
          </a:p>
          <a:p>
            <a:pPr marL="511175" indent="-373063">
              <a:buFont typeface="Wingdings" panose="05000000000000000000" pitchFamily="2" charset="2"/>
              <a:buChar char="v"/>
            </a:pPr>
            <a:r>
              <a:rPr lang="en-US" sz="2400" dirty="0"/>
              <a:t>Transition wording between proofs</a:t>
            </a:r>
          </a:p>
          <a:p>
            <a:pPr marL="511175" indent="-373063">
              <a:buFont typeface="Wingdings" panose="05000000000000000000" pitchFamily="2" charset="2"/>
              <a:buChar char="v"/>
            </a:pPr>
            <a:r>
              <a:rPr lang="en-US" sz="2400" dirty="0"/>
              <a:t>Clincher sentence</a:t>
            </a:r>
          </a:p>
          <a:p>
            <a:pPr marL="511175" indent="-373063">
              <a:buFont typeface="Wingdings" panose="05000000000000000000" pitchFamily="2" charset="2"/>
              <a:buChar char="v"/>
            </a:pPr>
            <a:r>
              <a:rPr lang="en-US" sz="2400" dirty="0"/>
              <a:t>Specific stylistic elements</a:t>
            </a:r>
          </a:p>
        </p:txBody>
      </p:sp>
    </p:spTree>
    <p:extLst>
      <p:ext uri="{BB962C8B-B14F-4D97-AF65-F5344CB8AC3E}">
        <p14:creationId xmlns:p14="http://schemas.microsoft.com/office/powerpoint/2010/main" val="2191754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F7A9E-13D7-437D-9BED-1772F7893B41}"/>
              </a:ext>
            </a:extLst>
          </p:cNvPr>
          <p:cNvSpPr>
            <a:spLocks noGrp="1"/>
          </p:cNvSpPr>
          <p:nvPr>
            <p:ph type="title"/>
          </p:nvPr>
        </p:nvSpPr>
        <p:spPr>
          <a:xfrm>
            <a:off x="-1" y="0"/>
            <a:ext cx="3713285" cy="6858000"/>
          </a:xfrm>
        </p:spPr>
        <p:txBody>
          <a:bodyPr>
            <a:normAutofit/>
          </a:bodyPr>
          <a:lstStyle/>
          <a:p>
            <a:pPr algn="ctr"/>
            <a:r>
              <a:rPr lang="en-US" dirty="0">
                <a:solidFill>
                  <a:srgbClr val="FFFFFF"/>
                </a:solidFill>
              </a:rPr>
              <a:t>Lit analysis Review:</a:t>
            </a:r>
          </a:p>
        </p:txBody>
      </p:sp>
      <p:sp>
        <p:nvSpPr>
          <p:cNvPr id="3" name="Content Placeholder 2">
            <a:extLst>
              <a:ext uri="{FF2B5EF4-FFF2-40B4-BE49-F238E27FC236}">
                <a16:creationId xmlns:a16="http://schemas.microsoft.com/office/drawing/2014/main" id="{62F9C592-2542-4344-A5E1-C7056D41AE84}"/>
              </a:ext>
            </a:extLst>
          </p:cNvPr>
          <p:cNvSpPr>
            <a:spLocks noGrp="1"/>
          </p:cNvSpPr>
          <p:nvPr>
            <p:ph idx="1"/>
          </p:nvPr>
        </p:nvSpPr>
        <p:spPr>
          <a:xfrm>
            <a:off x="3713285" y="195944"/>
            <a:ext cx="5223885" cy="6509656"/>
          </a:xfrm>
        </p:spPr>
        <p:txBody>
          <a:bodyPr anchor="ctr">
            <a:normAutofit/>
          </a:bodyPr>
          <a:lstStyle/>
          <a:p>
            <a:r>
              <a:rPr lang="en-US" sz="3600" dirty="0"/>
              <a:t>Extended responses introduce you to the structure of a literary analysis body paragraph!</a:t>
            </a:r>
          </a:p>
          <a:p>
            <a:endParaRPr lang="en-US" sz="3600" dirty="0"/>
          </a:p>
          <a:p>
            <a:r>
              <a:rPr lang="en-US" sz="3600" dirty="0"/>
              <a:t>Practice! Practice! Practice!</a:t>
            </a:r>
          </a:p>
        </p:txBody>
      </p:sp>
      <p:sp>
        <p:nvSpPr>
          <p:cNvPr id="6" name="Title 1">
            <a:extLst>
              <a:ext uri="{FF2B5EF4-FFF2-40B4-BE49-F238E27FC236}">
                <a16:creationId xmlns:a16="http://schemas.microsoft.com/office/drawing/2014/main" id="{545FB383-6CEC-4BE2-8CB7-0EB948CE8634}"/>
              </a:ext>
            </a:extLst>
          </p:cNvPr>
          <p:cNvSpPr txBox="1">
            <a:spLocks/>
          </p:cNvSpPr>
          <p:nvPr/>
        </p:nvSpPr>
        <p:spPr>
          <a:xfrm>
            <a:off x="0" y="0"/>
            <a:ext cx="3643122" cy="6858000"/>
          </a:xfrm>
          <a:prstGeom prst="rect">
            <a:avLst/>
          </a:prstGeom>
          <a:solidFill>
            <a:schemeClr val="accent1"/>
          </a:solidFill>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pPr algn="ctr"/>
            <a:r>
              <a:rPr lang="en-US" sz="7200" dirty="0">
                <a:solidFill>
                  <a:schemeClr val="tx1"/>
                </a:solidFill>
              </a:rPr>
              <a:t>Why</a:t>
            </a:r>
            <a:r>
              <a:rPr lang="en-US" dirty="0">
                <a:solidFill>
                  <a:schemeClr val="tx1"/>
                </a:solidFill>
              </a:rPr>
              <a:t> </a:t>
            </a:r>
          </a:p>
          <a:p>
            <a:pPr algn="ctr"/>
            <a:r>
              <a:rPr lang="en-US" dirty="0">
                <a:solidFill>
                  <a:schemeClr val="tx1"/>
                </a:solidFill>
              </a:rPr>
              <a:t>Extended Responses</a:t>
            </a:r>
          </a:p>
          <a:p>
            <a:pPr algn="ctr"/>
            <a:r>
              <a:rPr lang="en-US" sz="7200" dirty="0">
                <a:solidFill>
                  <a:schemeClr val="tx1"/>
                </a:solidFill>
              </a:rPr>
              <a:t>?</a:t>
            </a:r>
          </a:p>
        </p:txBody>
      </p:sp>
    </p:spTree>
    <p:extLst>
      <p:ext uri="{BB962C8B-B14F-4D97-AF65-F5344CB8AC3E}">
        <p14:creationId xmlns:p14="http://schemas.microsoft.com/office/powerpoint/2010/main" val="469483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F7A9E-13D7-437D-9BED-1772F7893B41}"/>
              </a:ext>
            </a:extLst>
          </p:cNvPr>
          <p:cNvSpPr>
            <a:spLocks noGrp="1"/>
          </p:cNvSpPr>
          <p:nvPr>
            <p:ph type="title"/>
          </p:nvPr>
        </p:nvSpPr>
        <p:spPr>
          <a:xfrm>
            <a:off x="-1" y="0"/>
            <a:ext cx="3713285" cy="6858000"/>
          </a:xfrm>
        </p:spPr>
        <p:txBody>
          <a:bodyPr>
            <a:normAutofit/>
          </a:bodyPr>
          <a:lstStyle/>
          <a:p>
            <a:pPr algn="ctr"/>
            <a:r>
              <a:rPr lang="en-US" dirty="0">
                <a:solidFill>
                  <a:srgbClr val="FFFFFF"/>
                </a:solidFill>
              </a:rPr>
              <a:t>Lit analysis Review:</a:t>
            </a:r>
          </a:p>
        </p:txBody>
      </p:sp>
      <p:sp>
        <p:nvSpPr>
          <p:cNvPr id="3" name="Content Placeholder 2">
            <a:extLst>
              <a:ext uri="{FF2B5EF4-FFF2-40B4-BE49-F238E27FC236}">
                <a16:creationId xmlns:a16="http://schemas.microsoft.com/office/drawing/2014/main" id="{62F9C592-2542-4344-A5E1-C7056D41AE84}"/>
              </a:ext>
            </a:extLst>
          </p:cNvPr>
          <p:cNvSpPr>
            <a:spLocks noGrp="1"/>
          </p:cNvSpPr>
          <p:nvPr>
            <p:ph idx="1"/>
          </p:nvPr>
        </p:nvSpPr>
        <p:spPr>
          <a:xfrm>
            <a:off x="3713285" y="195944"/>
            <a:ext cx="5223885" cy="6509656"/>
          </a:xfrm>
        </p:spPr>
        <p:txBody>
          <a:bodyPr anchor="ctr">
            <a:normAutofit/>
          </a:bodyPr>
          <a:lstStyle/>
          <a:p>
            <a:r>
              <a:rPr lang="en-US" sz="3200" dirty="0"/>
              <a:t>Qualities of an Extended Response Topic Sentence:</a:t>
            </a:r>
          </a:p>
          <a:p>
            <a:pPr marL="631825" lvl="0" indent="-349250">
              <a:buFont typeface="Wingdings" panose="05000000000000000000" pitchFamily="2" charset="2"/>
              <a:buChar char="v"/>
            </a:pPr>
            <a:r>
              <a:rPr lang="en-US" sz="2800" dirty="0"/>
              <a:t>Must include wording from the prompt</a:t>
            </a:r>
          </a:p>
          <a:p>
            <a:pPr marL="631825" lvl="0" indent="-349250">
              <a:spcAft>
                <a:spcPts val="0"/>
              </a:spcAft>
              <a:buFont typeface="Wingdings" panose="05000000000000000000" pitchFamily="2" charset="2"/>
              <a:buChar char="v"/>
            </a:pPr>
            <a:r>
              <a:rPr lang="en-US" sz="2800" dirty="0"/>
              <a:t>Should mention author/title when referring to a particular work</a:t>
            </a:r>
          </a:p>
          <a:p>
            <a:pPr marL="631825" lvl="0" indent="-349250">
              <a:spcAft>
                <a:spcPts val="0"/>
              </a:spcAft>
              <a:buFont typeface="Wingdings" panose="05000000000000000000" pitchFamily="2" charset="2"/>
              <a:buChar char="v"/>
            </a:pPr>
            <a:r>
              <a:rPr lang="en-US" sz="2800" dirty="0"/>
              <a:t>Must not be a question </a:t>
            </a:r>
          </a:p>
          <a:p>
            <a:pPr marL="631825" lvl="0" indent="-349250">
              <a:spcAft>
                <a:spcPts val="0"/>
              </a:spcAft>
              <a:buFont typeface="Wingdings" panose="05000000000000000000" pitchFamily="2" charset="2"/>
              <a:buChar char="v"/>
            </a:pPr>
            <a:r>
              <a:rPr lang="en-US" sz="2800" dirty="0"/>
              <a:t>Must not be a direct quote</a:t>
            </a:r>
          </a:p>
          <a:p>
            <a:pPr marL="631825" lvl="0" indent="-349250">
              <a:spcAft>
                <a:spcPts val="0"/>
              </a:spcAft>
              <a:buFont typeface="Wingdings" panose="05000000000000000000" pitchFamily="2" charset="2"/>
              <a:buChar char="v"/>
            </a:pPr>
            <a:r>
              <a:rPr lang="en-US" sz="2800" dirty="0"/>
              <a:t>Must be a broad introduction to the paragraph topic</a:t>
            </a:r>
          </a:p>
        </p:txBody>
      </p:sp>
      <p:sp>
        <p:nvSpPr>
          <p:cNvPr id="6" name="Title 1">
            <a:extLst>
              <a:ext uri="{FF2B5EF4-FFF2-40B4-BE49-F238E27FC236}">
                <a16:creationId xmlns:a16="http://schemas.microsoft.com/office/drawing/2014/main" id="{545FB383-6CEC-4BE2-8CB7-0EB948CE8634}"/>
              </a:ext>
            </a:extLst>
          </p:cNvPr>
          <p:cNvSpPr txBox="1">
            <a:spLocks/>
          </p:cNvSpPr>
          <p:nvPr/>
        </p:nvSpPr>
        <p:spPr>
          <a:xfrm>
            <a:off x="0" y="0"/>
            <a:ext cx="3643122" cy="6858000"/>
          </a:xfrm>
          <a:prstGeom prst="rect">
            <a:avLst/>
          </a:prstGeom>
          <a:solidFill>
            <a:schemeClr val="accent1"/>
          </a:solidFill>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pPr algn="ctr"/>
            <a:r>
              <a:rPr lang="en-US" dirty="0">
                <a:solidFill>
                  <a:schemeClr val="bg1"/>
                </a:solidFill>
              </a:rPr>
              <a:t>Extended Response elements:</a:t>
            </a:r>
          </a:p>
          <a:p>
            <a:pPr algn="ctr"/>
            <a:endParaRPr lang="en-US" dirty="0">
              <a:solidFill>
                <a:schemeClr val="bg1"/>
              </a:solidFill>
            </a:endParaRPr>
          </a:p>
          <a:p>
            <a:pPr algn="ctr"/>
            <a:r>
              <a:rPr lang="en-US" dirty="0">
                <a:solidFill>
                  <a:schemeClr val="tx1"/>
                </a:solidFill>
              </a:rPr>
              <a:t>TOPIC SENTENCES</a:t>
            </a:r>
          </a:p>
        </p:txBody>
      </p:sp>
    </p:spTree>
    <p:extLst>
      <p:ext uri="{BB962C8B-B14F-4D97-AF65-F5344CB8AC3E}">
        <p14:creationId xmlns:p14="http://schemas.microsoft.com/office/powerpoint/2010/main" val="472341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F7A9E-13D7-437D-9BED-1772F7893B41}"/>
              </a:ext>
            </a:extLst>
          </p:cNvPr>
          <p:cNvSpPr>
            <a:spLocks noGrp="1"/>
          </p:cNvSpPr>
          <p:nvPr>
            <p:ph type="title"/>
          </p:nvPr>
        </p:nvSpPr>
        <p:spPr>
          <a:xfrm>
            <a:off x="-1" y="0"/>
            <a:ext cx="3713285" cy="6858000"/>
          </a:xfrm>
        </p:spPr>
        <p:txBody>
          <a:bodyPr>
            <a:normAutofit/>
          </a:bodyPr>
          <a:lstStyle/>
          <a:p>
            <a:pPr algn="ctr"/>
            <a:r>
              <a:rPr lang="en-US" dirty="0">
                <a:solidFill>
                  <a:srgbClr val="FFFFFF"/>
                </a:solidFill>
              </a:rPr>
              <a:t>Lit analysis Review:</a:t>
            </a:r>
          </a:p>
        </p:txBody>
      </p:sp>
      <p:sp>
        <p:nvSpPr>
          <p:cNvPr id="3" name="Content Placeholder 2">
            <a:extLst>
              <a:ext uri="{FF2B5EF4-FFF2-40B4-BE49-F238E27FC236}">
                <a16:creationId xmlns:a16="http://schemas.microsoft.com/office/drawing/2014/main" id="{62F9C592-2542-4344-A5E1-C7056D41AE84}"/>
              </a:ext>
            </a:extLst>
          </p:cNvPr>
          <p:cNvSpPr>
            <a:spLocks noGrp="1"/>
          </p:cNvSpPr>
          <p:nvPr>
            <p:ph idx="1"/>
          </p:nvPr>
        </p:nvSpPr>
        <p:spPr>
          <a:xfrm>
            <a:off x="3713285" y="195944"/>
            <a:ext cx="5223885" cy="6509656"/>
          </a:xfrm>
        </p:spPr>
        <p:txBody>
          <a:bodyPr anchor="ctr">
            <a:normAutofit/>
          </a:bodyPr>
          <a:lstStyle/>
          <a:p>
            <a:r>
              <a:rPr lang="en-US" sz="3200" dirty="0"/>
              <a:t>Paragraph must include 2 proofs. A proof is made up of the following components:</a:t>
            </a:r>
          </a:p>
          <a:p>
            <a:pPr marL="631825" lvl="0" indent="-349250">
              <a:buFont typeface="Wingdings" panose="05000000000000000000" pitchFamily="2" charset="2"/>
              <a:buChar char="v"/>
            </a:pPr>
            <a:r>
              <a:rPr lang="en-US" sz="2800" dirty="0"/>
              <a:t>Assertion- introduces first evidence with adequate context</a:t>
            </a:r>
          </a:p>
          <a:p>
            <a:pPr marL="631825" lvl="0" indent="-349250">
              <a:spcAft>
                <a:spcPts val="0"/>
              </a:spcAft>
              <a:buFont typeface="Wingdings" panose="05000000000000000000" pitchFamily="2" charset="2"/>
              <a:buChar char="v"/>
            </a:pPr>
            <a:r>
              <a:rPr lang="en-US" sz="2800" dirty="0"/>
              <a:t>Evidence- properly integrated quote taken directly from the work being analyzed</a:t>
            </a:r>
          </a:p>
          <a:p>
            <a:pPr marL="631825" lvl="0" indent="-349250">
              <a:spcAft>
                <a:spcPts val="0"/>
              </a:spcAft>
              <a:buFont typeface="Wingdings" panose="05000000000000000000" pitchFamily="2" charset="2"/>
              <a:buChar char="v"/>
            </a:pPr>
            <a:r>
              <a:rPr lang="en-US" sz="2800" dirty="0"/>
              <a:t>Commentary- explanation that connects the evidence to your argument</a:t>
            </a:r>
          </a:p>
        </p:txBody>
      </p:sp>
      <p:sp>
        <p:nvSpPr>
          <p:cNvPr id="6" name="Title 1">
            <a:extLst>
              <a:ext uri="{FF2B5EF4-FFF2-40B4-BE49-F238E27FC236}">
                <a16:creationId xmlns:a16="http://schemas.microsoft.com/office/drawing/2014/main" id="{545FB383-6CEC-4BE2-8CB7-0EB948CE8634}"/>
              </a:ext>
            </a:extLst>
          </p:cNvPr>
          <p:cNvSpPr txBox="1">
            <a:spLocks/>
          </p:cNvSpPr>
          <p:nvPr/>
        </p:nvSpPr>
        <p:spPr>
          <a:xfrm>
            <a:off x="0" y="0"/>
            <a:ext cx="3643122" cy="6858000"/>
          </a:xfrm>
          <a:prstGeom prst="rect">
            <a:avLst/>
          </a:prstGeom>
          <a:solidFill>
            <a:schemeClr val="accent1"/>
          </a:solidFill>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pPr algn="ctr"/>
            <a:r>
              <a:rPr lang="en-US" dirty="0">
                <a:solidFill>
                  <a:schemeClr val="bg1"/>
                </a:solidFill>
              </a:rPr>
              <a:t>Extended Response elements:</a:t>
            </a:r>
          </a:p>
          <a:p>
            <a:pPr algn="ctr"/>
            <a:endParaRPr lang="en-US" dirty="0">
              <a:solidFill>
                <a:schemeClr val="bg1"/>
              </a:solidFill>
            </a:endParaRPr>
          </a:p>
          <a:p>
            <a:pPr algn="ctr"/>
            <a:r>
              <a:rPr lang="en-US" dirty="0">
                <a:solidFill>
                  <a:schemeClr val="tx1"/>
                </a:solidFill>
              </a:rPr>
              <a:t>Proofs</a:t>
            </a:r>
          </a:p>
        </p:txBody>
      </p:sp>
    </p:spTree>
    <p:extLst>
      <p:ext uri="{BB962C8B-B14F-4D97-AF65-F5344CB8AC3E}">
        <p14:creationId xmlns:p14="http://schemas.microsoft.com/office/powerpoint/2010/main" val="200740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155DE-1F50-4413-A3C1-506ABDF387ED}"/>
              </a:ext>
            </a:extLst>
          </p:cNvPr>
          <p:cNvSpPr>
            <a:spLocks noGrp="1"/>
          </p:cNvSpPr>
          <p:nvPr>
            <p:ph type="title"/>
          </p:nvPr>
        </p:nvSpPr>
        <p:spPr/>
        <p:txBody>
          <a:bodyPr/>
          <a:lstStyle/>
          <a:p>
            <a:r>
              <a:rPr lang="en-US" dirty="0"/>
              <a:t>Proof Example:</a:t>
            </a:r>
          </a:p>
        </p:txBody>
      </p:sp>
      <p:sp>
        <p:nvSpPr>
          <p:cNvPr id="3" name="Content Placeholder 2">
            <a:extLst>
              <a:ext uri="{FF2B5EF4-FFF2-40B4-BE49-F238E27FC236}">
                <a16:creationId xmlns:a16="http://schemas.microsoft.com/office/drawing/2014/main" id="{9325204C-3EE1-4D1D-9BC0-90D85AD4C1C8}"/>
              </a:ext>
            </a:extLst>
          </p:cNvPr>
          <p:cNvSpPr>
            <a:spLocks noGrp="1"/>
          </p:cNvSpPr>
          <p:nvPr>
            <p:ph idx="1"/>
          </p:nvPr>
        </p:nvSpPr>
        <p:spPr>
          <a:xfrm>
            <a:off x="768096" y="1654629"/>
            <a:ext cx="7290055" cy="4654731"/>
          </a:xfrm>
        </p:spPr>
        <p:txBody>
          <a:bodyPr/>
          <a:lstStyle/>
          <a:p>
            <a:pPr>
              <a:lnSpc>
                <a:spcPct val="150000"/>
              </a:lnSpc>
            </a:pPr>
            <a:r>
              <a:rPr lang="en-US" sz="1800" dirty="0">
                <a:effectLst/>
                <a:highlight>
                  <a:srgbClr val="D3D3D3"/>
                </a:highlight>
                <a:latin typeface="Times New Roman" panose="02020603050405020304" pitchFamily="18" charset="0"/>
                <a:ea typeface="Calibri" panose="020F0502020204030204" pitchFamily="34" charset="0"/>
              </a:rPr>
              <a:t>Bradstreet suffered numerous losses during her lifetime.</a:t>
            </a:r>
            <a:r>
              <a:rPr lang="en-US" sz="1800" dirty="0">
                <a:effectLst/>
                <a:latin typeface="Times New Roman" panose="02020603050405020304" pitchFamily="18" charset="0"/>
                <a:ea typeface="Calibri" panose="020F0502020204030204" pitchFamily="34" charset="0"/>
              </a:rPr>
              <a:t> </a:t>
            </a:r>
            <a:r>
              <a:rPr lang="en-US" sz="1800" dirty="0">
                <a:effectLst/>
                <a:highlight>
                  <a:srgbClr val="D3D3D3"/>
                </a:highlight>
                <a:latin typeface="Times New Roman" panose="02020603050405020304" pitchFamily="18" charset="0"/>
                <a:ea typeface="Calibri" panose="020F0502020204030204" pitchFamily="34" charset="0"/>
              </a:rPr>
              <a:t>This poem vividly describes the emotional turmoil she experienced while watching her family home burn to the ground.</a:t>
            </a:r>
            <a:r>
              <a:rPr lang="en-US" sz="1800" dirty="0">
                <a:effectLst/>
                <a:latin typeface="Times New Roman" panose="02020603050405020304" pitchFamily="18" charset="0"/>
                <a:ea typeface="Calibri" panose="020F0502020204030204" pitchFamily="34" charset="0"/>
              </a:rPr>
              <a:t>  </a:t>
            </a:r>
            <a:r>
              <a:rPr lang="en-US" sz="1800" dirty="0">
                <a:effectLst/>
                <a:highlight>
                  <a:srgbClr val="FFFF00"/>
                </a:highlight>
                <a:latin typeface="Times New Roman" panose="02020603050405020304" pitchFamily="18" charset="0"/>
                <a:ea typeface="Calibri" panose="020F0502020204030204" pitchFamily="34" charset="0"/>
              </a:rPr>
              <a:t>Amidst her personal tragedy Bradstreet penned the words, “The world no longer let me love, my hope and treasure lies above” (Lines 53-54 )</a:t>
            </a:r>
            <a:r>
              <a:rPr lang="en-US" sz="1800" dirty="0">
                <a:effectLst/>
                <a:latin typeface="Times New Roman" panose="02020603050405020304" pitchFamily="18" charset="0"/>
                <a:ea typeface="Calibri" panose="020F0502020204030204" pitchFamily="34" charset="0"/>
              </a:rPr>
              <a:t>. </a:t>
            </a:r>
            <a:r>
              <a:rPr lang="en-US" sz="1800" dirty="0">
                <a:effectLst/>
                <a:highlight>
                  <a:srgbClr val="00FF00"/>
                </a:highlight>
                <a:latin typeface="Times New Roman" panose="02020603050405020304" pitchFamily="18" charset="0"/>
                <a:ea typeface="Calibri" panose="020F0502020204030204" pitchFamily="34" charset="0"/>
              </a:rPr>
              <a:t>Although Bradstreet’s poem clearly portrays her struggle with this devastating loss, these words reveal her purposeful choice to recall the goodness of God rather than dwell on her suffering.  Today, one look at the headlines reveals a world filled with similar suffering and disappointment. Sadly, many people seek hope in work, money, education, or fame, somehow thinking that these temporal pleasures will provide them with the security they seek, only to face disappointment in the long run.</a:t>
            </a:r>
            <a:endParaRPr lang="en-US" dirty="0"/>
          </a:p>
        </p:txBody>
      </p:sp>
    </p:spTree>
    <p:extLst>
      <p:ext uri="{BB962C8B-B14F-4D97-AF65-F5344CB8AC3E}">
        <p14:creationId xmlns:p14="http://schemas.microsoft.com/office/powerpoint/2010/main" val="3282488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F7A9E-13D7-437D-9BED-1772F7893B41}"/>
              </a:ext>
            </a:extLst>
          </p:cNvPr>
          <p:cNvSpPr>
            <a:spLocks noGrp="1"/>
          </p:cNvSpPr>
          <p:nvPr>
            <p:ph type="title"/>
          </p:nvPr>
        </p:nvSpPr>
        <p:spPr>
          <a:xfrm>
            <a:off x="-1" y="0"/>
            <a:ext cx="3713285" cy="6858000"/>
          </a:xfrm>
        </p:spPr>
        <p:txBody>
          <a:bodyPr>
            <a:normAutofit/>
          </a:bodyPr>
          <a:lstStyle/>
          <a:p>
            <a:pPr algn="ctr"/>
            <a:r>
              <a:rPr lang="en-US" dirty="0">
                <a:solidFill>
                  <a:srgbClr val="FFFFFF"/>
                </a:solidFill>
              </a:rPr>
              <a:t>Lit analysis Review:</a:t>
            </a:r>
          </a:p>
        </p:txBody>
      </p:sp>
      <p:sp>
        <p:nvSpPr>
          <p:cNvPr id="3" name="Content Placeholder 2">
            <a:extLst>
              <a:ext uri="{FF2B5EF4-FFF2-40B4-BE49-F238E27FC236}">
                <a16:creationId xmlns:a16="http://schemas.microsoft.com/office/drawing/2014/main" id="{62F9C592-2542-4344-A5E1-C7056D41AE84}"/>
              </a:ext>
            </a:extLst>
          </p:cNvPr>
          <p:cNvSpPr>
            <a:spLocks noGrp="1"/>
          </p:cNvSpPr>
          <p:nvPr>
            <p:ph idx="1"/>
          </p:nvPr>
        </p:nvSpPr>
        <p:spPr>
          <a:xfrm>
            <a:off x="3713285" y="195944"/>
            <a:ext cx="5223885" cy="6509656"/>
          </a:xfrm>
        </p:spPr>
        <p:txBody>
          <a:bodyPr anchor="ctr">
            <a:normAutofit lnSpcReduction="10000"/>
          </a:bodyPr>
          <a:lstStyle/>
          <a:p>
            <a:r>
              <a:rPr lang="en-US" sz="3200" dirty="0"/>
              <a:t>Place transition wording between proofs to help your reader move from one evidence </a:t>
            </a:r>
            <a:r>
              <a:rPr lang="en-US" sz="3200"/>
              <a:t>to the next. </a:t>
            </a:r>
            <a:endParaRPr lang="en-US" sz="3200" dirty="0"/>
          </a:p>
          <a:p>
            <a:r>
              <a:rPr lang="en-US" sz="3200" dirty="0"/>
              <a:t>Transition wording examples:</a:t>
            </a:r>
          </a:p>
          <a:p>
            <a:pPr marL="739775" lvl="1" indent="-136525">
              <a:buFont typeface="Wingdings" panose="05000000000000000000" pitchFamily="2" charset="2"/>
              <a:buChar char="v"/>
            </a:pPr>
            <a:r>
              <a:rPr lang="en-US" sz="2400" dirty="0"/>
              <a:t>Moreover</a:t>
            </a:r>
          </a:p>
          <a:p>
            <a:pPr marL="739775" lvl="1" indent="-136525">
              <a:buFont typeface="Wingdings" panose="05000000000000000000" pitchFamily="2" charset="2"/>
              <a:buChar char="v"/>
            </a:pPr>
            <a:r>
              <a:rPr lang="en-US" sz="2400" dirty="0"/>
              <a:t>Furthermore</a:t>
            </a:r>
          </a:p>
          <a:p>
            <a:pPr marL="739775" lvl="1" indent="-136525">
              <a:buFont typeface="Wingdings" panose="05000000000000000000" pitchFamily="2" charset="2"/>
              <a:buChar char="v"/>
            </a:pPr>
            <a:r>
              <a:rPr lang="en-US" sz="2400" dirty="0"/>
              <a:t>Additionally</a:t>
            </a:r>
          </a:p>
          <a:p>
            <a:pPr marL="739775" lvl="1" indent="-136525">
              <a:buFont typeface="Wingdings" panose="05000000000000000000" pitchFamily="2" charset="2"/>
              <a:buChar char="v"/>
            </a:pPr>
            <a:r>
              <a:rPr lang="en-US" sz="2400" dirty="0"/>
              <a:t>Also</a:t>
            </a:r>
          </a:p>
          <a:p>
            <a:pPr marL="739775" lvl="1" indent="-136525">
              <a:buFont typeface="Wingdings" panose="05000000000000000000" pitchFamily="2" charset="2"/>
              <a:buChar char="v"/>
            </a:pPr>
            <a:r>
              <a:rPr lang="en-US" sz="2400" dirty="0"/>
              <a:t>Next</a:t>
            </a:r>
          </a:p>
          <a:p>
            <a:pPr marL="739775" lvl="1" indent="-136525">
              <a:buFont typeface="Wingdings" panose="05000000000000000000" pitchFamily="2" charset="2"/>
              <a:buChar char="v"/>
            </a:pPr>
            <a:r>
              <a:rPr lang="en-US" sz="2400" dirty="0"/>
              <a:t>Likewise</a:t>
            </a:r>
          </a:p>
          <a:p>
            <a:pPr marL="739775" lvl="1" indent="-136525">
              <a:buFont typeface="Wingdings" panose="05000000000000000000" pitchFamily="2" charset="2"/>
              <a:buChar char="v"/>
            </a:pPr>
            <a:r>
              <a:rPr lang="en-US" sz="2400" dirty="0"/>
              <a:t>Similarly</a:t>
            </a:r>
          </a:p>
          <a:p>
            <a:pPr marL="739775" lvl="1" indent="-136525">
              <a:buFont typeface="Wingdings" panose="05000000000000000000" pitchFamily="2" charset="2"/>
              <a:buChar char="v"/>
            </a:pPr>
            <a:r>
              <a:rPr lang="en-US" sz="2400" dirty="0"/>
              <a:t>In addition</a:t>
            </a:r>
          </a:p>
          <a:p>
            <a:pPr marL="739775" lvl="1" indent="-136525">
              <a:buFont typeface="Wingdings" panose="05000000000000000000" pitchFamily="2" charset="2"/>
              <a:buChar char="v"/>
            </a:pPr>
            <a:endParaRPr lang="en-US" sz="2400" dirty="0"/>
          </a:p>
          <a:p>
            <a:pPr marL="38100" lvl="1" indent="0">
              <a:buNone/>
            </a:pPr>
            <a:r>
              <a:rPr lang="en-US" sz="2400" dirty="0"/>
              <a:t>Phrases and sentences can also work effectively as transitions. </a:t>
            </a:r>
          </a:p>
        </p:txBody>
      </p:sp>
      <p:sp>
        <p:nvSpPr>
          <p:cNvPr id="6" name="Title 1">
            <a:extLst>
              <a:ext uri="{FF2B5EF4-FFF2-40B4-BE49-F238E27FC236}">
                <a16:creationId xmlns:a16="http://schemas.microsoft.com/office/drawing/2014/main" id="{545FB383-6CEC-4BE2-8CB7-0EB948CE8634}"/>
              </a:ext>
            </a:extLst>
          </p:cNvPr>
          <p:cNvSpPr txBox="1">
            <a:spLocks/>
          </p:cNvSpPr>
          <p:nvPr/>
        </p:nvSpPr>
        <p:spPr>
          <a:xfrm>
            <a:off x="0" y="0"/>
            <a:ext cx="3643122" cy="6858000"/>
          </a:xfrm>
          <a:prstGeom prst="rect">
            <a:avLst/>
          </a:prstGeom>
          <a:solidFill>
            <a:schemeClr val="accent1"/>
          </a:solidFill>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pPr algn="ctr"/>
            <a:r>
              <a:rPr lang="en-US" dirty="0">
                <a:solidFill>
                  <a:schemeClr val="bg1"/>
                </a:solidFill>
              </a:rPr>
              <a:t>Extended Response elements:</a:t>
            </a:r>
          </a:p>
          <a:p>
            <a:pPr algn="ctr"/>
            <a:endParaRPr lang="en-US" dirty="0">
              <a:solidFill>
                <a:schemeClr val="bg1"/>
              </a:solidFill>
            </a:endParaRPr>
          </a:p>
          <a:p>
            <a:pPr algn="ctr"/>
            <a:r>
              <a:rPr lang="en-US" dirty="0">
                <a:solidFill>
                  <a:schemeClr val="tx1"/>
                </a:solidFill>
              </a:rPr>
              <a:t>Transitions</a:t>
            </a:r>
          </a:p>
        </p:txBody>
      </p:sp>
    </p:spTree>
    <p:extLst>
      <p:ext uri="{BB962C8B-B14F-4D97-AF65-F5344CB8AC3E}">
        <p14:creationId xmlns:p14="http://schemas.microsoft.com/office/powerpoint/2010/main" val="2490547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F7A9E-13D7-437D-9BED-1772F7893B41}"/>
              </a:ext>
            </a:extLst>
          </p:cNvPr>
          <p:cNvSpPr>
            <a:spLocks noGrp="1"/>
          </p:cNvSpPr>
          <p:nvPr>
            <p:ph type="title"/>
          </p:nvPr>
        </p:nvSpPr>
        <p:spPr>
          <a:xfrm>
            <a:off x="-1" y="0"/>
            <a:ext cx="3713285" cy="6858000"/>
          </a:xfrm>
        </p:spPr>
        <p:txBody>
          <a:bodyPr>
            <a:normAutofit/>
          </a:bodyPr>
          <a:lstStyle/>
          <a:p>
            <a:pPr algn="ctr"/>
            <a:r>
              <a:rPr lang="en-US" dirty="0">
                <a:solidFill>
                  <a:srgbClr val="FFFFFF"/>
                </a:solidFill>
              </a:rPr>
              <a:t>Lit analysis Review:</a:t>
            </a:r>
          </a:p>
        </p:txBody>
      </p:sp>
      <p:sp>
        <p:nvSpPr>
          <p:cNvPr id="3" name="Content Placeholder 2">
            <a:extLst>
              <a:ext uri="{FF2B5EF4-FFF2-40B4-BE49-F238E27FC236}">
                <a16:creationId xmlns:a16="http://schemas.microsoft.com/office/drawing/2014/main" id="{62F9C592-2542-4344-A5E1-C7056D41AE84}"/>
              </a:ext>
            </a:extLst>
          </p:cNvPr>
          <p:cNvSpPr>
            <a:spLocks noGrp="1"/>
          </p:cNvSpPr>
          <p:nvPr>
            <p:ph idx="1"/>
          </p:nvPr>
        </p:nvSpPr>
        <p:spPr>
          <a:xfrm>
            <a:off x="3713285" y="195944"/>
            <a:ext cx="5223885" cy="6509656"/>
          </a:xfrm>
        </p:spPr>
        <p:txBody>
          <a:bodyPr anchor="ctr">
            <a:normAutofit/>
          </a:bodyPr>
          <a:lstStyle/>
          <a:p>
            <a:r>
              <a:rPr lang="en-US" sz="3200" dirty="0"/>
              <a:t>Qualities of a Clincher Sentence:</a:t>
            </a:r>
          </a:p>
          <a:p>
            <a:pPr marL="631825" lvl="0" indent="-349250">
              <a:buFont typeface="Wingdings" panose="05000000000000000000" pitchFamily="2" charset="2"/>
              <a:buChar char="v"/>
            </a:pPr>
            <a:r>
              <a:rPr lang="en-US" sz="2800" dirty="0"/>
              <a:t>Must provide closure</a:t>
            </a:r>
          </a:p>
          <a:p>
            <a:pPr marL="631825" lvl="0" indent="-349250">
              <a:spcAft>
                <a:spcPts val="0"/>
              </a:spcAft>
              <a:buFont typeface="Wingdings" panose="05000000000000000000" pitchFamily="2" charset="2"/>
              <a:buChar char="v"/>
            </a:pPr>
            <a:r>
              <a:rPr lang="en-US" sz="2800" dirty="0"/>
              <a:t>Must wrap up the paragraph as a whole, not just the second proof</a:t>
            </a:r>
          </a:p>
          <a:p>
            <a:pPr marL="631825" lvl="0" indent="-349250">
              <a:spcAft>
                <a:spcPts val="0"/>
              </a:spcAft>
              <a:buFont typeface="Wingdings" panose="05000000000000000000" pitchFamily="2" charset="2"/>
              <a:buChar char="v"/>
            </a:pPr>
            <a:r>
              <a:rPr lang="en-US" sz="2800" dirty="0"/>
              <a:t>Should make a final application (think: takeaway)</a:t>
            </a:r>
          </a:p>
          <a:p>
            <a:pPr marL="631825" lvl="0" indent="-349250">
              <a:spcAft>
                <a:spcPts val="0"/>
              </a:spcAft>
              <a:buFont typeface="Wingdings" panose="05000000000000000000" pitchFamily="2" charset="2"/>
              <a:buChar char="v"/>
            </a:pPr>
            <a:r>
              <a:rPr lang="en-US" sz="2800" dirty="0"/>
              <a:t>Usually should mention the author or work</a:t>
            </a:r>
          </a:p>
        </p:txBody>
      </p:sp>
      <p:sp>
        <p:nvSpPr>
          <p:cNvPr id="6" name="Title 1">
            <a:extLst>
              <a:ext uri="{FF2B5EF4-FFF2-40B4-BE49-F238E27FC236}">
                <a16:creationId xmlns:a16="http://schemas.microsoft.com/office/drawing/2014/main" id="{545FB383-6CEC-4BE2-8CB7-0EB948CE8634}"/>
              </a:ext>
            </a:extLst>
          </p:cNvPr>
          <p:cNvSpPr txBox="1">
            <a:spLocks/>
          </p:cNvSpPr>
          <p:nvPr/>
        </p:nvSpPr>
        <p:spPr>
          <a:xfrm>
            <a:off x="0" y="0"/>
            <a:ext cx="3643122" cy="6858000"/>
          </a:xfrm>
          <a:prstGeom prst="rect">
            <a:avLst/>
          </a:prstGeom>
          <a:solidFill>
            <a:schemeClr val="accent1"/>
          </a:solidFill>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pPr algn="ctr"/>
            <a:r>
              <a:rPr lang="en-US" dirty="0">
                <a:solidFill>
                  <a:schemeClr val="bg1"/>
                </a:solidFill>
              </a:rPr>
              <a:t>Extended Response elements:</a:t>
            </a:r>
          </a:p>
          <a:p>
            <a:pPr algn="ctr"/>
            <a:endParaRPr lang="en-US" dirty="0">
              <a:solidFill>
                <a:schemeClr val="bg1"/>
              </a:solidFill>
            </a:endParaRPr>
          </a:p>
          <a:p>
            <a:pPr algn="ctr"/>
            <a:r>
              <a:rPr lang="en-US" dirty="0">
                <a:solidFill>
                  <a:schemeClr val="tx1"/>
                </a:solidFill>
              </a:rPr>
              <a:t>clincher SENTENCES</a:t>
            </a:r>
          </a:p>
        </p:txBody>
      </p:sp>
    </p:spTree>
    <p:extLst>
      <p:ext uri="{BB962C8B-B14F-4D97-AF65-F5344CB8AC3E}">
        <p14:creationId xmlns:p14="http://schemas.microsoft.com/office/powerpoint/2010/main" val="3412832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F7A9E-13D7-437D-9BED-1772F7893B41}"/>
              </a:ext>
            </a:extLst>
          </p:cNvPr>
          <p:cNvSpPr>
            <a:spLocks noGrp="1"/>
          </p:cNvSpPr>
          <p:nvPr>
            <p:ph type="title"/>
          </p:nvPr>
        </p:nvSpPr>
        <p:spPr>
          <a:xfrm>
            <a:off x="-1" y="0"/>
            <a:ext cx="3713285" cy="6858000"/>
          </a:xfrm>
        </p:spPr>
        <p:txBody>
          <a:bodyPr>
            <a:normAutofit/>
          </a:bodyPr>
          <a:lstStyle/>
          <a:p>
            <a:pPr algn="ctr"/>
            <a:r>
              <a:rPr lang="en-US" dirty="0">
                <a:solidFill>
                  <a:srgbClr val="FFFFFF"/>
                </a:solidFill>
              </a:rPr>
              <a:t>Lit analysis Review:</a:t>
            </a:r>
          </a:p>
        </p:txBody>
      </p:sp>
      <p:sp>
        <p:nvSpPr>
          <p:cNvPr id="3" name="Content Placeholder 2">
            <a:extLst>
              <a:ext uri="{FF2B5EF4-FFF2-40B4-BE49-F238E27FC236}">
                <a16:creationId xmlns:a16="http://schemas.microsoft.com/office/drawing/2014/main" id="{62F9C592-2542-4344-A5E1-C7056D41AE84}"/>
              </a:ext>
            </a:extLst>
          </p:cNvPr>
          <p:cNvSpPr>
            <a:spLocks noGrp="1"/>
          </p:cNvSpPr>
          <p:nvPr>
            <p:ph idx="1"/>
          </p:nvPr>
        </p:nvSpPr>
        <p:spPr>
          <a:xfrm>
            <a:off x="3713285" y="195944"/>
            <a:ext cx="5223885" cy="6509656"/>
          </a:xfrm>
        </p:spPr>
        <p:txBody>
          <a:bodyPr anchor="ctr">
            <a:normAutofit/>
          </a:bodyPr>
          <a:lstStyle/>
          <a:p>
            <a:r>
              <a:rPr lang="en-US" sz="3200" dirty="0"/>
              <a:t>Include the following stylistic elements in your extended response:</a:t>
            </a:r>
          </a:p>
          <a:p>
            <a:pPr marL="457200" indent="-265113">
              <a:buFont typeface="Wingdings" panose="05000000000000000000" pitchFamily="2" charset="2"/>
              <a:buChar char="v"/>
            </a:pPr>
            <a:r>
              <a:rPr lang="en-US" sz="2400" dirty="0"/>
              <a:t>Literary present tense</a:t>
            </a:r>
          </a:p>
          <a:p>
            <a:pPr marL="457200" indent="-265113">
              <a:buFont typeface="Wingdings" panose="05000000000000000000" pitchFamily="2" charset="2"/>
              <a:buChar char="v"/>
            </a:pPr>
            <a:r>
              <a:rPr lang="en-US" sz="2400" dirty="0"/>
              <a:t>Properly integrated quotes</a:t>
            </a:r>
          </a:p>
          <a:p>
            <a:pPr marL="457200" indent="-265113">
              <a:buFont typeface="Wingdings" panose="05000000000000000000" pitchFamily="2" charset="2"/>
              <a:buChar char="v"/>
            </a:pPr>
            <a:r>
              <a:rPr lang="en-US" sz="2400" dirty="0"/>
              <a:t>Formal wording throughout</a:t>
            </a:r>
          </a:p>
          <a:p>
            <a:pPr marL="1033463" lvl="1" indent="-342900">
              <a:buFont typeface="Arial" panose="020B0604020202020204" pitchFamily="34" charset="0"/>
              <a:buChar char="•"/>
            </a:pPr>
            <a:r>
              <a:rPr lang="en-US" sz="2000" dirty="0"/>
              <a:t>No slang</a:t>
            </a:r>
          </a:p>
          <a:p>
            <a:pPr marL="1033463" lvl="1" indent="-342900">
              <a:buFont typeface="Arial" panose="020B0604020202020204" pitchFamily="34" charset="0"/>
              <a:buChar char="•"/>
            </a:pPr>
            <a:r>
              <a:rPr lang="en-US" sz="2000" dirty="0"/>
              <a:t>No contractions</a:t>
            </a:r>
          </a:p>
          <a:p>
            <a:pPr marL="1033463" lvl="1" indent="-342900">
              <a:buFont typeface="Arial" panose="020B0604020202020204" pitchFamily="34" charset="0"/>
              <a:buChar char="•"/>
            </a:pPr>
            <a:r>
              <a:rPr lang="en-US" sz="2000" dirty="0"/>
              <a:t>No 1</a:t>
            </a:r>
            <a:r>
              <a:rPr lang="en-US" sz="2000" baseline="30000" dirty="0"/>
              <a:t>st</a:t>
            </a:r>
            <a:r>
              <a:rPr lang="en-US" sz="2000" dirty="0"/>
              <a:t> or 2</a:t>
            </a:r>
            <a:r>
              <a:rPr lang="en-US" sz="2000" baseline="30000" dirty="0"/>
              <a:t>nd</a:t>
            </a:r>
            <a:r>
              <a:rPr lang="en-US" sz="2000" dirty="0"/>
              <a:t> person </a:t>
            </a:r>
          </a:p>
          <a:p>
            <a:pPr marL="457200" indent="-265113">
              <a:buFont typeface="Wingdings" panose="05000000000000000000" pitchFamily="2" charset="2"/>
              <a:buChar char="v"/>
            </a:pPr>
            <a:r>
              <a:rPr lang="en-US" sz="2400" dirty="0"/>
              <a:t>Strong wording throughout</a:t>
            </a:r>
          </a:p>
          <a:p>
            <a:pPr marL="1033463" lvl="1" indent="-342900">
              <a:buFont typeface="Arial" panose="020B0604020202020204" pitchFamily="34" charset="0"/>
              <a:buChar char="•"/>
            </a:pPr>
            <a:r>
              <a:rPr lang="en-US" sz="2000" dirty="0"/>
              <a:t>Strong verbs (minimal be verbs)</a:t>
            </a:r>
          </a:p>
          <a:p>
            <a:pPr marL="1033463" lvl="1" indent="-342900">
              <a:buFont typeface="Arial" panose="020B0604020202020204" pitchFamily="34" charset="0"/>
              <a:buChar char="•"/>
            </a:pPr>
            <a:r>
              <a:rPr lang="en-US" sz="2000" dirty="0"/>
              <a:t>Strong adjectives/adverbs</a:t>
            </a:r>
          </a:p>
          <a:p>
            <a:pPr marL="1033463" lvl="1" indent="-342900">
              <a:buFont typeface="Arial" panose="020B0604020202020204" pitchFamily="34" charset="0"/>
              <a:buChar char="•"/>
            </a:pPr>
            <a:r>
              <a:rPr lang="en-US" sz="2000" dirty="0"/>
              <a:t>Variety of sentence openers</a:t>
            </a:r>
          </a:p>
          <a:p>
            <a:pPr marL="1033463" lvl="1" indent="-342900">
              <a:buFont typeface="Arial" panose="020B0604020202020204" pitchFamily="34" charset="0"/>
              <a:buChar char="•"/>
            </a:pPr>
            <a:r>
              <a:rPr lang="en-US" sz="2000" dirty="0"/>
              <a:t>Variety of sentence structure</a:t>
            </a:r>
          </a:p>
          <a:p>
            <a:pPr marL="192087" indent="0">
              <a:buNone/>
            </a:pPr>
            <a:endParaRPr lang="en-US" sz="2400" dirty="0"/>
          </a:p>
        </p:txBody>
      </p:sp>
      <p:sp>
        <p:nvSpPr>
          <p:cNvPr id="6" name="Title 1">
            <a:extLst>
              <a:ext uri="{FF2B5EF4-FFF2-40B4-BE49-F238E27FC236}">
                <a16:creationId xmlns:a16="http://schemas.microsoft.com/office/drawing/2014/main" id="{545FB383-6CEC-4BE2-8CB7-0EB948CE8634}"/>
              </a:ext>
            </a:extLst>
          </p:cNvPr>
          <p:cNvSpPr txBox="1">
            <a:spLocks/>
          </p:cNvSpPr>
          <p:nvPr/>
        </p:nvSpPr>
        <p:spPr>
          <a:xfrm>
            <a:off x="0" y="0"/>
            <a:ext cx="3643122" cy="6858000"/>
          </a:xfrm>
          <a:prstGeom prst="rect">
            <a:avLst/>
          </a:prstGeom>
          <a:solidFill>
            <a:schemeClr val="accent1"/>
          </a:solidFill>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pPr algn="ctr"/>
            <a:r>
              <a:rPr lang="en-US" dirty="0">
                <a:solidFill>
                  <a:schemeClr val="bg1"/>
                </a:solidFill>
              </a:rPr>
              <a:t>Extended response:</a:t>
            </a:r>
          </a:p>
          <a:p>
            <a:pPr algn="ctr"/>
            <a:r>
              <a:rPr lang="en-US" dirty="0">
                <a:solidFill>
                  <a:schemeClr val="tx1"/>
                </a:solidFill>
              </a:rPr>
              <a:t>Stylistic Elements</a:t>
            </a:r>
          </a:p>
        </p:txBody>
      </p:sp>
    </p:spTree>
    <p:extLst>
      <p:ext uri="{BB962C8B-B14F-4D97-AF65-F5344CB8AC3E}">
        <p14:creationId xmlns:p14="http://schemas.microsoft.com/office/powerpoint/2010/main" val="4655510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450</TotalTime>
  <Words>1689</Words>
  <Application>Microsoft Macintosh PowerPoint</Application>
  <PresentationFormat>On-screen Show (4:3)</PresentationFormat>
  <Paragraphs>145</Paragraphs>
  <Slides>18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vt:lpstr>
      <vt:lpstr>Arial Nova Light</vt:lpstr>
      <vt:lpstr>Calibri</vt:lpstr>
      <vt:lpstr>Times New Roman</vt:lpstr>
      <vt:lpstr>Tw Cen MT</vt:lpstr>
      <vt:lpstr>Tw Cen MT Condensed</vt:lpstr>
      <vt:lpstr>Wingdings</vt:lpstr>
      <vt:lpstr>Wingdings 3</vt:lpstr>
      <vt:lpstr>Integral</vt:lpstr>
      <vt:lpstr>Writers WoRkshop:</vt:lpstr>
      <vt:lpstr>What is an extended response?</vt:lpstr>
      <vt:lpstr>Lit analysis Review:</vt:lpstr>
      <vt:lpstr>Lit analysis Review:</vt:lpstr>
      <vt:lpstr>Lit analysis Review:</vt:lpstr>
      <vt:lpstr>Proof Example:</vt:lpstr>
      <vt:lpstr>Lit analysis Review:</vt:lpstr>
      <vt:lpstr>Lit analysis Review:</vt:lpstr>
      <vt:lpstr>Lit analysis Review:</vt:lpstr>
      <vt:lpstr>Lit analysis Review:</vt:lpstr>
      <vt:lpstr>Proof Example:</vt:lpstr>
      <vt:lpstr>Lit analysis Review:</vt:lpstr>
      <vt:lpstr>Quote blending practice!</vt:lpstr>
      <vt:lpstr>Let’s practice!</vt:lpstr>
      <vt:lpstr>Let’s practice!</vt:lpstr>
      <vt:lpstr>Lit analysis Review:</vt:lpstr>
      <vt:lpstr>PowerPoint Presentation</vt:lpstr>
      <vt:lpstr>Lit analysis 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Writers Workshop:</dc:title>
  <dc:creator>MaryEllen Lees</dc:creator>
  <cp:lastModifiedBy>madeline.clark</cp:lastModifiedBy>
  <cp:revision>4</cp:revision>
  <dcterms:created xsi:type="dcterms:W3CDTF">2019-09-02T01:52:09Z</dcterms:created>
  <dcterms:modified xsi:type="dcterms:W3CDTF">2022-08-29T11:54:35Z</dcterms:modified>
</cp:coreProperties>
</file>