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75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57" r:id="rId16"/>
    <p:sldId id="258" r:id="rId17"/>
    <p:sldId id="259" r:id="rId18"/>
    <p:sldId id="260" r:id="rId19"/>
  </p:sldIdLst>
  <p:sldSz cx="13004800" cy="9753600"/>
  <p:notesSz cx="6858000" cy="9144000"/>
  <p:defaultTextStyle>
    <a:lvl1pPr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1pPr>
    <a:lvl2pPr indent="457200"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2pPr>
    <a:lvl3pPr indent="914400"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3pPr>
    <a:lvl4pPr indent="1371600"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4pPr>
    <a:lvl5pPr indent="1828800"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5pPr>
    <a:lvl6pPr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6pPr>
    <a:lvl7pPr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7pPr>
    <a:lvl8pPr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8pPr>
    <a:lvl9pPr>
      <a:defRPr sz="1200">
        <a:solidFill>
          <a:srgbClr val="363636"/>
        </a:solidFill>
        <a:latin typeface="Bodoni SvtyTwo ITC TT-Book"/>
        <a:ea typeface="Bodoni SvtyTwo ITC TT-Book"/>
        <a:cs typeface="Bodoni SvtyTwo ITC TT-Book"/>
        <a:sym typeface="Bodoni SvtyTwo ITC TT-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5E5E5"/>
          </a:solidFill>
        </a:fill>
      </a:tcStyle>
    </a:wholeTbl>
    <a:band2H>
      <a:tcTxStyle/>
      <a:tcStyle>
        <a:tcBdr/>
        <a:fill>
          <a:solidFill>
            <a:srgbClr val="F2F2F3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7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7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5B5B7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5B5B7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363636"/>
              </a:solidFill>
              <a:prstDash val="solid"/>
              <a:bevel/>
            </a:ln>
          </a:top>
          <a:bottom>
            <a:ln w="254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63636"/>
              </a:solidFill>
              <a:prstDash val="solid"/>
              <a:bevel/>
            </a:ln>
          </a:top>
          <a:bottom>
            <a:ln w="254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5B5B7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63636"/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63636"/>
          </a:solidFill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6363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363636"/>
              </a:solidFill>
              <a:prstDash val="solid"/>
              <a:bevel/>
            </a:ln>
          </a:left>
          <a:right>
            <a:ln w="12700" cap="flat">
              <a:solidFill>
                <a:srgbClr val="363636"/>
              </a:solidFill>
              <a:prstDash val="solid"/>
              <a:bevel/>
            </a:ln>
          </a:right>
          <a:top>
            <a:ln w="12700" cap="flat">
              <a:solidFill>
                <a:srgbClr val="363636"/>
              </a:solidFill>
              <a:prstDash val="solid"/>
              <a:bevel/>
            </a:ln>
          </a:top>
          <a:bottom>
            <a:ln w="127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solidFill>
                <a:srgbClr val="363636"/>
              </a:solidFill>
              <a:prstDash val="solid"/>
              <a:bevel/>
            </a:ln>
          </a:insideH>
          <a:insideV>
            <a:ln w="12700" cap="flat">
              <a:solidFill>
                <a:srgbClr val="363636"/>
              </a:solidFill>
              <a:prstDash val="solid"/>
              <a:bevel/>
            </a:ln>
          </a:insideV>
        </a:tcBdr>
        <a:fill>
          <a:solidFill>
            <a:srgbClr val="363636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363636"/>
              </a:solidFill>
              <a:prstDash val="solid"/>
              <a:bevel/>
            </a:ln>
          </a:left>
          <a:right>
            <a:ln w="12700" cap="flat">
              <a:solidFill>
                <a:srgbClr val="363636"/>
              </a:solidFill>
              <a:prstDash val="solid"/>
              <a:bevel/>
            </a:ln>
          </a:right>
          <a:top>
            <a:ln w="12700" cap="flat">
              <a:solidFill>
                <a:srgbClr val="363636"/>
              </a:solidFill>
              <a:prstDash val="solid"/>
              <a:bevel/>
            </a:ln>
          </a:top>
          <a:bottom>
            <a:ln w="127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solidFill>
                <a:srgbClr val="363636"/>
              </a:solidFill>
              <a:prstDash val="solid"/>
              <a:bevel/>
            </a:ln>
          </a:insideH>
          <a:insideV>
            <a:ln w="12700" cap="flat">
              <a:solidFill>
                <a:srgbClr val="363636"/>
              </a:solidFill>
              <a:prstDash val="solid"/>
              <a:bevel/>
            </a:ln>
          </a:insideV>
        </a:tcBdr>
        <a:fill>
          <a:solidFill>
            <a:srgbClr val="363636">
              <a:alpha val="20000"/>
            </a:srgbClr>
          </a:solidFill>
        </a:fill>
      </a:tcStyle>
    </a:firstCol>
    <a:la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363636"/>
              </a:solidFill>
              <a:prstDash val="solid"/>
              <a:bevel/>
            </a:ln>
          </a:left>
          <a:right>
            <a:ln w="12700" cap="flat">
              <a:solidFill>
                <a:srgbClr val="363636"/>
              </a:solidFill>
              <a:prstDash val="solid"/>
              <a:bevel/>
            </a:ln>
          </a:right>
          <a:top>
            <a:ln w="50800" cap="flat">
              <a:solidFill>
                <a:srgbClr val="363636"/>
              </a:solidFill>
              <a:prstDash val="solid"/>
              <a:bevel/>
            </a:ln>
          </a:top>
          <a:bottom>
            <a:ln w="127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solidFill>
                <a:srgbClr val="363636"/>
              </a:solidFill>
              <a:prstDash val="solid"/>
              <a:bevel/>
            </a:ln>
          </a:insideH>
          <a:insideV>
            <a:ln w="12700" cap="flat">
              <a:solidFill>
                <a:srgbClr val="363636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Bodoni SvtyTwo ITC TT-BookIta"/>
          <a:ea typeface="Bodoni SvtyTwo ITC TT-BookIta"/>
          <a:cs typeface="Bodoni SvtyTwo ITC TT-BookIta"/>
        </a:font>
        <a:srgbClr val="363636"/>
      </a:tcTxStyle>
      <a:tcStyle>
        <a:tcBdr>
          <a:left>
            <a:ln w="12700" cap="flat">
              <a:solidFill>
                <a:srgbClr val="363636"/>
              </a:solidFill>
              <a:prstDash val="solid"/>
              <a:bevel/>
            </a:ln>
          </a:left>
          <a:right>
            <a:ln w="12700" cap="flat">
              <a:solidFill>
                <a:srgbClr val="363636"/>
              </a:solidFill>
              <a:prstDash val="solid"/>
              <a:bevel/>
            </a:ln>
          </a:right>
          <a:top>
            <a:ln w="12700" cap="flat">
              <a:solidFill>
                <a:srgbClr val="363636"/>
              </a:solidFill>
              <a:prstDash val="solid"/>
              <a:bevel/>
            </a:ln>
          </a:top>
          <a:bottom>
            <a:ln w="25400" cap="flat">
              <a:solidFill>
                <a:srgbClr val="363636"/>
              </a:solidFill>
              <a:prstDash val="solid"/>
              <a:bevel/>
            </a:ln>
          </a:bottom>
          <a:insideH>
            <a:ln w="12700" cap="flat">
              <a:solidFill>
                <a:srgbClr val="363636"/>
              </a:solidFill>
              <a:prstDash val="solid"/>
              <a:bevel/>
            </a:ln>
          </a:insideH>
          <a:insideV>
            <a:ln w="12700" cap="flat">
              <a:solidFill>
                <a:srgbClr val="363636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43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3223064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4"/>
          <p:cNvGrpSpPr/>
          <p:nvPr/>
        </p:nvGrpSpPr>
        <p:grpSpPr>
          <a:xfrm>
            <a:off x="406400" y="4020819"/>
            <a:ext cx="12192000" cy="74930"/>
            <a:chOff x="0" y="0"/>
            <a:chExt cx="12192000" cy="74928"/>
          </a:xfrm>
        </p:grpSpPr>
        <p:sp>
          <p:nvSpPr>
            <p:cNvPr id="12" name="Shape 12"/>
            <p:cNvSpPr/>
            <p:nvPr/>
          </p:nvSpPr>
          <p:spPr>
            <a:xfrm flipH="1" flipV="1">
              <a:off x="0" y="-1"/>
              <a:ext cx="12192000" cy="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flipV="1">
              <a:off x="0" y="73344"/>
              <a:ext cx="12192000" cy="1585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11455400" y="5537200"/>
            <a:ext cx="1104900" cy="179388"/>
            <a:chOff x="0" y="0"/>
            <a:chExt cx="1104900" cy="179387"/>
          </a:xfrm>
        </p:grpSpPr>
        <p:pic>
          <p:nvPicPr>
            <p:cNvPr id="15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9144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6096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3048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" name="Group 24"/>
          <p:cNvGrpSpPr/>
          <p:nvPr/>
        </p:nvGrpSpPr>
        <p:grpSpPr>
          <a:xfrm>
            <a:off x="457200" y="5537200"/>
            <a:ext cx="1104900" cy="179388"/>
            <a:chOff x="0" y="0"/>
            <a:chExt cx="1104900" cy="179387"/>
          </a:xfrm>
        </p:grpSpPr>
        <p:pic>
          <p:nvPicPr>
            <p:cNvPr id="20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9144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6096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3048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" name="Group 32"/>
          <p:cNvGrpSpPr/>
          <p:nvPr/>
        </p:nvGrpSpPr>
        <p:grpSpPr>
          <a:xfrm>
            <a:off x="10541000" y="5140325"/>
            <a:ext cx="2057400" cy="547688"/>
            <a:chOff x="0" y="0"/>
            <a:chExt cx="2057400" cy="547687"/>
          </a:xfrm>
        </p:grpSpPr>
        <p:sp>
          <p:nvSpPr>
            <p:cNvPr id="25" name="Shape 25"/>
            <p:cNvSpPr/>
            <p:nvPr/>
          </p:nvSpPr>
          <p:spPr>
            <a:xfrm flipV="1">
              <a:off x="114300" y="0"/>
              <a:ext cx="1" cy="230188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 flipV="1">
              <a:off x="111125" y="226694"/>
              <a:ext cx="1946275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flipH="1" flipV="1">
              <a:off x="111125" y="302894"/>
              <a:ext cx="1946275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V="1">
              <a:off x="114300" y="304800"/>
              <a:ext cx="1" cy="242888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flipV="1">
              <a:off x="50799" y="0"/>
              <a:ext cx="2" cy="534988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 flipV="1">
              <a:off x="12700" y="10794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0" y="544194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406400" y="5141912"/>
            <a:ext cx="2057400" cy="547688"/>
            <a:chOff x="0" y="0"/>
            <a:chExt cx="2057400" cy="547687"/>
          </a:xfrm>
        </p:grpSpPr>
        <p:sp>
          <p:nvSpPr>
            <p:cNvPr id="33" name="Shape 33"/>
            <p:cNvSpPr/>
            <p:nvPr/>
          </p:nvSpPr>
          <p:spPr>
            <a:xfrm flipH="1" flipV="1">
              <a:off x="0" y="213021"/>
              <a:ext cx="19304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flipH="1" flipV="1">
              <a:off x="0" y="289442"/>
              <a:ext cx="19304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V="1">
              <a:off x="1930400" y="0"/>
              <a:ext cx="0" cy="216528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flipV="1">
              <a:off x="1930400" y="280212"/>
              <a:ext cx="0" cy="267476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V="1">
              <a:off x="1993900" y="-1"/>
              <a:ext cx="0" cy="53495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flipH="1" flipV="1">
              <a:off x="1943100" y="9230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 flipH="1">
              <a:off x="1943100" y="544180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812800" y="4102100"/>
            <a:ext cx="11379200" cy="10541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2400300" y="5143500"/>
            <a:ext cx="8204200" cy="546100"/>
          </a:xfrm>
          <a:prstGeom prst="rect">
            <a:avLst/>
          </a:prstGeom>
          <a:solidFill>
            <a:srgbClr val="B5B5B7">
              <a:alpha val="39999"/>
            </a:srgb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0" algn="ctr">
              <a:spcBef>
                <a:spcPts val="0"/>
              </a:spcBef>
              <a:buSzTx/>
              <a:buNone/>
              <a:defRPr sz="2400"/>
            </a:lvl2pPr>
            <a:lvl3pPr marL="0" indent="0" algn="ctr">
              <a:spcBef>
                <a:spcPts val="0"/>
              </a:spcBef>
              <a:buSzTx/>
              <a:buNone/>
              <a:defRPr sz="2400"/>
            </a:lvl3pPr>
            <a:lvl4pPr marL="0" indent="0" algn="ctr">
              <a:spcBef>
                <a:spcPts val="0"/>
              </a:spcBef>
              <a:buSzTx/>
              <a:buNone/>
              <a:defRPr sz="2400"/>
            </a:lvl4pPr>
            <a:lvl5pPr marL="0" indent="0" algn="ctr"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 flipH="1">
            <a:off x="6503669" y="3222720"/>
            <a:ext cx="1" cy="5603685"/>
          </a:xfrm>
          <a:prstGeom prst="line">
            <a:avLst/>
          </a:prstGeom>
          <a:ln w="12700">
            <a:solidFill>
              <a:srgbClr val="6D6D6D"/>
            </a:solidFill>
            <a:miter/>
            <a:headEnd type="diamond"/>
            <a:tailEnd type="diamond"/>
          </a:ln>
        </p:spPr>
        <p:txBody>
          <a:bodyPr lIns="0" tIns="0" rIns="0" bIns="0"/>
          <a:lstStyle/>
          <a:p>
            <a:pPr lvl="0" defTabSz="457200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21636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6692900" y="2967773"/>
            <a:ext cx="5270500" cy="609135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1041400" y="1549400"/>
            <a:ext cx="10922000" cy="666750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406400" y="406400"/>
            <a:ext cx="12192000" cy="8940800"/>
          </a:xfrm>
          <a:prstGeom prst="rect">
            <a:avLst/>
          </a:prstGeom>
          <a:solidFill>
            <a:srgbClr val="B5B5B7">
              <a:alpha val="39999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21636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1041400" y="2967773"/>
            <a:ext cx="10922000" cy="6091355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 flipH="1">
            <a:off x="6503669" y="3222720"/>
            <a:ext cx="1" cy="5603685"/>
          </a:xfrm>
          <a:prstGeom prst="line">
            <a:avLst/>
          </a:prstGeom>
          <a:ln w="12700">
            <a:solidFill>
              <a:srgbClr val="6D6D6D"/>
            </a:solidFill>
            <a:miter/>
            <a:headEnd type="diamond"/>
            <a:tailEnd type="diamond"/>
          </a:ln>
        </p:spPr>
        <p:txBody>
          <a:bodyPr lIns="0" tIns="0" rIns="0" bIns="0"/>
          <a:lstStyle/>
          <a:p>
            <a:pPr lvl="0" defTabSz="457200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21636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1041400" y="2967773"/>
            <a:ext cx="5270500" cy="6091355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4"/>
          <p:cNvGrpSpPr/>
          <p:nvPr/>
        </p:nvGrpSpPr>
        <p:grpSpPr>
          <a:xfrm>
            <a:off x="927100" y="4775200"/>
            <a:ext cx="5626100" cy="228600"/>
            <a:chOff x="0" y="0"/>
            <a:chExt cx="5626100" cy="228600"/>
          </a:xfrm>
        </p:grpSpPr>
        <p:sp>
          <p:nvSpPr>
            <p:cNvPr id="51" name="Shape 51"/>
            <p:cNvSpPr/>
            <p:nvPr/>
          </p:nvSpPr>
          <p:spPr>
            <a:xfrm>
              <a:off x="215900" y="101600"/>
              <a:ext cx="5181600" cy="0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pic>
          <p:nvPicPr>
            <p:cNvPr id="52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397500" y="0"/>
              <a:ext cx="228600" cy="228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3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28600" cy="228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1041400" y="0"/>
            <a:ext cx="5397500" cy="47625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1041400" y="5029200"/>
            <a:ext cx="5397500" cy="4724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1200"/>
              </a:spcBef>
              <a:buSzTx/>
              <a:buNone/>
              <a:defRPr sz="3000"/>
            </a:lvl1pPr>
            <a:lvl2pPr marL="0" indent="0" algn="ctr">
              <a:spcBef>
                <a:spcPts val="1200"/>
              </a:spcBef>
              <a:buSzTx/>
              <a:buNone/>
              <a:defRPr sz="3000"/>
            </a:lvl2pPr>
            <a:lvl3pPr marL="0" indent="0" algn="ctr">
              <a:spcBef>
                <a:spcPts val="1200"/>
              </a:spcBef>
              <a:buSzTx/>
              <a:buNone/>
              <a:defRPr sz="3000"/>
            </a:lvl3pPr>
            <a:lvl4pPr marL="0" indent="0" algn="ctr">
              <a:spcBef>
                <a:spcPts val="1200"/>
              </a:spcBef>
              <a:buSzTx/>
              <a:buNone/>
              <a:defRPr sz="3000"/>
            </a:lvl4pPr>
            <a:lvl5pPr marL="0" indent="0" algn="ctr">
              <a:spcBef>
                <a:spcPts val="1200"/>
              </a:spcBef>
              <a:buSzTx/>
              <a:buNone/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2"/>
          <p:cNvGrpSpPr/>
          <p:nvPr/>
        </p:nvGrpSpPr>
        <p:grpSpPr>
          <a:xfrm>
            <a:off x="406400" y="401319"/>
            <a:ext cx="12192000" cy="74930"/>
            <a:chOff x="0" y="0"/>
            <a:chExt cx="12192000" cy="74928"/>
          </a:xfrm>
        </p:grpSpPr>
        <p:sp>
          <p:nvSpPr>
            <p:cNvPr id="60" name="Shape 60"/>
            <p:cNvSpPr/>
            <p:nvPr/>
          </p:nvSpPr>
          <p:spPr>
            <a:xfrm flipH="1" flipV="1">
              <a:off x="0" y="-1"/>
              <a:ext cx="12192000" cy="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 flipH="1" flipV="1">
              <a:off x="0" y="73344"/>
              <a:ext cx="12192000" cy="1585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67" name="Group 67"/>
          <p:cNvGrpSpPr/>
          <p:nvPr/>
        </p:nvGrpSpPr>
        <p:grpSpPr>
          <a:xfrm>
            <a:off x="11455400" y="1917700"/>
            <a:ext cx="1104900" cy="179388"/>
            <a:chOff x="0" y="0"/>
            <a:chExt cx="1104900" cy="179387"/>
          </a:xfrm>
        </p:grpSpPr>
        <p:pic>
          <p:nvPicPr>
            <p:cNvPr id="63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9144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4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6096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5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3048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6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2" name="Group 72"/>
          <p:cNvGrpSpPr/>
          <p:nvPr/>
        </p:nvGrpSpPr>
        <p:grpSpPr>
          <a:xfrm>
            <a:off x="457200" y="1917700"/>
            <a:ext cx="1104900" cy="179388"/>
            <a:chOff x="0" y="0"/>
            <a:chExt cx="1104900" cy="179387"/>
          </a:xfrm>
        </p:grpSpPr>
        <p:pic>
          <p:nvPicPr>
            <p:cNvPr id="68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9144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9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6096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0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30480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1" name="image.png"/>
            <p:cNvPicPr/>
            <p:nvPr/>
          </p:nvPicPr>
          <p:blipFill>
            <a:blip r:embed="rId2">
              <a:alphaModFix amt="52999"/>
              <a:extLst/>
            </a:blip>
            <a:stretch>
              <a:fillRect/>
            </a:stretch>
          </p:blipFill>
          <p:spPr>
            <a:xfrm>
              <a:off x="0" y="0"/>
              <a:ext cx="190500" cy="1793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80" name="Group 80"/>
          <p:cNvGrpSpPr/>
          <p:nvPr/>
        </p:nvGrpSpPr>
        <p:grpSpPr>
          <a:xfrm>
            <a:off x="10541000" y="1520824"/>
            <a:ext cx="2057400" cy="549277"/>
            <a:chOff x="0" y="0"/>
            <a:chExt cx="2057400" cy="549275"/>
          </a:xfrm>
        </p:grpSpPr>
        <p:sp>
          <p:nvSpPr>
            <p:cNvPr id="73" name="Shape 73"/>
            <p:cNvSpPr/>
            <p:nvPr/>
          </p:nvSpPr>
          <p:spPr>
            <a:xfrm flipV="1">
              <a:off x="114300" y="-1"/>
              <a:ext cx="1" cy="230856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 flipV="1">
              <a:off x="111125" y="227348"/>
              <a:ext cx="1946275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flipH="1" flipV="1">
              <a:off x="111125" y="291032"/>
              <a:ext cx="1946275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V="1">
              <a:off x="114300" y="281802"/>
              <a:ext cx="1" cy="267474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flipV="1">
              <a:off x="50799" y="-1"/>
              <a:ext cx="2" cy="53653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 flipV="1">
              <a:off x="12700" y="10822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0" y="545768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406400" y="1520825"/>
            <a:ext cx="2057400" cy="549275"/>
            <a:chOff x="0" y="0"/>
            <a:chExt cx="2057400" cy="549275"/>
          </a:xfrm>
        </p:grpSpPr>
        <p:sp>
          <p:nvSpPr>
            <p:cNvPr id="81" name="Shape 81"/>
            <p:cNvSpPr/>
            <p:nvPr/>
          </p:nvSpPr>
          <p:spPr>
            <a:xfrm flipH="1" flipV="1">
              <a:off x="0" y="214611"/>
              <a:ext cx="19304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flipH="1" flipV="1">
              <a:off x="0" y="291032"/>
              <a:ext cx="19304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V="1">
              <a:off x="1930400" y="0"/>
              <a:ext cx="1" cy="21811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flipV="1">
              <a:off x="1930400" y="281801"/>
              <a:ext cx="1" cy="267474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V="1">
              <a:off x="1993900" y="0"/>
              <a:ext cx="0" cy="536539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flipH="1" flipV="1">
              <a:off x="1943100" y="10822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1943100" y="545768"/>
              <a:ext cx="11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812800" y="482600"/>
            <a:ext cx="11379200" cy="10541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xfrm>
            <a:off x="2400300" y="1524000"/>
            <a:ext cx="8204200" cy="546100"/>
          </a:xfrm>
          <a:prstGeom prst="rect">
            <a:avLst/>
          </a:prstGeom>
          <a:solidFill>
            <a:srgbClr val="B5B5B7">
              <a:alpha val="39999"/>
            </a:srgbClr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0" algn="ctr">
              <a:spcBef>
                <a:spcPts val="0"/>
              </a:spcBef>
              <a:buSzTx/>
              <a:buNone/>
              <a:defRPr sz="2400"/>
            </a:lvl2pPr>
            <a:lvl3pPr marL="0" indent="0" algn="ctr">
              <a:spcBef>
                <a:spcPts val="0"/>
              </a:spcBef>
              <a:buSzTx/>
              <a:buNone/>
              <a:defRPr sz="2400"/>
            </a:lvl3pPr>
            <a:lvl4pPr marL="0" indent="0" algn="ctr">
              <a:spcBef>
                <a:spcPts val="0"/>
              </a:spcBef>
              <a:buSzTx/>
              <a:buNone/>
              <a:defRPr sz="2400"/>
            </a:lvl4pPr>
            <a:lvl5pPr marL="0" indent="0" algn="ctr"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4"/>
          <p:cNvGrpSpPr/>
          <p:nvPr/>
        </p:nvGrpSpPr>
        <p:grpSpPr>
          <a:xfrm>
            <a:off x="406400" y="3665219"/>
            <a:ext cx="12192000" cy="74930"/>
            <a:chOff x="0" y="0"/>
            <a:chExt cx="12192000" cy="74928"/>
          </a:xfrm>
        </p:grpSpPr>
        <p:sp>
          <p:nvSpPr>
            <p:cNvPr id="92" name="Shape 92"/>
            <p:cNvSpPr/>
            <p:nvPr/>
          </p:nvSpPr>
          <p:spPr>
            <a:xfrm flipH="1" flipV="1">
              <a:off x="0" y="-1"/>
              <a:ext cx="12192000" cy="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 flipH="1" flipV="1">
              <a:off x="0" y="73344"/>
              <a:ext cx="12192000" cy="1585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406400" y="5989319"/>
            <a:ext cx="12192000" cy="74930"/>
            <a:chOff x="0" y="0"/>
            <a:chExt cx="12192000" cy="74928"/>
          </a:xfrm>
        </p:grpSpPr>
        <p:sp>
          <p:nvSpPr>
            <p:cNvPr id="95" name="Shape 95"/>
            <p:cNvSpPr/>
            <p:nvPr/>
          </p:nvSpPr>
          <p:spPr>
            <a:xfrm flipH="1" flipV="1">
              <a:off x="0" y="-1"/>
              <a:ext cx="12192000" cy="2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 flipH="1" flipV="1">
              <a:off x="0" y="73344"/>
              <a:ext cx="12192000" cy="1585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812800" y="3784600"/>
            <a:ext cx="11379200" cy="21844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 flipH="1">
            <a:off x="6503669" y="3222720"/>
            <a:ext cx="1" cy="5603685"/>
          </a:xfrm>
          <a:prstGeom prst="line">
            <a:avLst/>
          </a:prstGeom>
          <a:ln w="12700">
            <a:solidFill>
              <a:srgbClr val="6D6D6D"/>
            </a:solidFill>
            <a:miter/>
            <a:headEnd type="diamond"/>
            <a:tailEnd type="diamond"/>
          </a:ln>
        </p:spPr>
        <p:txBody>
          <a:bodyPr lIns="0" tIns="0" rIns="0" bIns="0"/>
          <a:lstStyle/>
          <a:p>
            <a:pPr lvl="0" defTabSz="457200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1041400" y="804126"/>
            <a:ext cx="10922000" cy="216364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1041400" y="2967773"/>
            <a:ext cx="5270500" cy="6091354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06400" y="406400"/>
            <a:ext cx="12192000" cy="8940800"/>
          </a:xfrm>
          <a:prstGeom prst="rect">
            <a:avLst/>
          </a:prstGeom>
          <a:solidFill>
            <a:srgbClr val="B5B5B7">
              <a:alpha val="39999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8" name="Group 8"/>
          <p:cNvGrpSpPr/>
          <p:nvPr/>
        </p:nvGrpSpPr>
        <p:grpSpPr>
          <a:xfrm>
            <a:off x="596900" y="717550"/>
            <a:ext cx="11823700" cy="2038350"/>
            <a:chOff x="0" y="0"/>
            <a:chExt cx="11823700" cy="2038349"/>
          </a:xfrm>
        </p:grpSpPr>
        <p:sp>
          <p:nvSpPr>
            <p:cNvPr id="3" name="Shape 3"/>
            <p:cNvSpPr/>
            <p:nvPr/>
          </p:nvSpPr>
          <p:spPr>
            <a:xfrm flipV="1">
              <a:off x="139699" y="0"/>
              <a:ext cx="2" cy="1771443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 flipV="1">
              <a:off x="11671299" y="0"/>
              <a:ext cx="1" cy="1771443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 flipH="1" flipV="1">
              <a:off x="139700" y="1269"/>
              <a:ext cx="11544300" cy="1"/>
            </a:xfrm>
            <a:prstGeom prst="line">
              <a:avLst/>
            </a:prstGeom>
            <a:noFill/>
            <a:ln w="12700" cap="flat">
              <a:solidFill>
                <a:srgbClr val="6D6D6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pic>
          <p:nvPicPr>
            <p:cNvPr id="6" name="image.png"/>
            <p:cNvPicPr/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544300" y="1758732"/>
              <a:ext cx="279400" cy="2796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" name="image.png"/>
            <p:cNvPicPr/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1758732"/>
              <a:ext cx="279400" cy="2796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041400" y="774700"/>
            <a:ext cx="10922000" cy="222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75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1pPr>
      <a:lvl2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2pPr>
      <a:lvl3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3pPr>
      <a:lvl4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4pPr>
      <a:lvl5pPr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5pPr>
      <a:lvl6pPr indent="457200"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6pPr>
      <a:lvl7pPr indent="914400"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7pPr>
      <a:lvl8pPr indent="1371600"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8pPr>
      <a:lvl9pPr indent="1828800" algn="ctr">
        <a:lnSpc>
          <a:spcPct val="95000"/>
        </a:lnSpc>
        <a:defRPr sz="6800">
          <a:solidFill>
            <a:srgbClr val="363636"/>
          </a:solidFill>
          <a:latin typeface="Bodoni SvtyTwo ITC TT-Bold"/>
          <a:ea typeface="Bodoni SvtyTwo ITC TT-Bold"/>
          <a:cs typeface="Bodoni SvtyTwo ITC TT-Bold"/>
          <a:sym typeface="Bodoni SvtyTwo ITC TT-Bold"/>
        </a:defRPr>
      </a:lvl9pPr>
    </p:titleStyle>
    <p:bodyStyle>
      <a:lvl1pPr marL="3683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1pPr>
      <a:lvl2pPr marL="6985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2pPr>
      <a:lvl3pPr marL="10795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3pPr>
      <a:lvl4pPr marL="14605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4pPr>
      <a:lvl5pPr marL="18415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5pPr>
      <a:lvl6pPr marL="22987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6pPr>
      <a:lvl7pPr marL="27559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7pPr>
      <a:lvl8pPr marL="32131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8pPr>
      <a:lvl9pPr marL="3670300" indent="-368300">
        <a:spcBef>
          <a:spcPts val="3200"/>
        </a:spcBef>
        <a:buSzPct val="85000"/>
        <a:buChar char="•"/>
        <a:defRPr sz="3400">
          <a:solidFill>
            <a:srgbClr val="363636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812800" y="4102100"/>
            <a:ext cx="11379200" cy="10541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50391">
              <a:defRPr sz="632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324">
                <a:solidFill>
                  <a:srgbClr val="363636"/>
                </a:solidFill>
              </a:rPr>
              <a:t>Rhetoric I Review 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4752">
                <a:solidFill>
                  <a:srgbClr val="363636"/>
                </a:solidFill>
              </a:rPr>
              <a:t>Arrangement:</a:t>
            </a:r>
            <a:r>
              <a:rPr sz="6732">
                <a:solidFill>
                  <a:srgbClr val="363636"/>
                </a:solidFill>
              </a:rPr>
              <a:t> </a:t>
            </a:r>
          </a:p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6732">
                <a:solidFill>
                  <a:srgbClr val="363636"/>
                </a:solidFill>
              </a:rPr>
              <a:t>Proof of Case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“Meat” of the discourse; where we prove our point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Contains most of our information and argument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Methods for presenting information: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Chronological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From general to particular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From familiar to unknown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OR the nature of the topic will suggest an appropriate procedure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4752">
                <a:solidFill>
                  <a:srgbClr val="363636"/>
                </a:solidFill>
              </a:rPr>
              <a:t>Arrangement:</a:t>
            </a:r>
            <a:r>
              <a:rPr sz="6732">
                <a:solidFill>
                  <a:srgbClr val="363636"/>
                </a:solidFill>
              </a:rPr>
              <a:t> </a:t>
            </a:r>
          </a:p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6732">
                <a:solidFill>
                  <a:srgbClr val="363636"/>
                </a:solidFill>
              </a:rPr>
              <a:t>Proof of Case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Ways of organizing an argumentative discourse: </a:t>
            </a:r>
          </a:p>
          <a:p>
            <a:pPr marL="749300"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Begin with the weakest argument and build up to the strongest </a:t>
            </a:r>
          </a:p>
          <a:p>
            <a:pPr marL="749300"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Refute opposing arguments and then present your arguments</a:t>
            </a:r>
          </a:p>
          <a:p>
            <a:pPr marL="749300" lvl="1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Establish the case and then refute the opposition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4752">
                <a:solidFill>
                  <a:srgbClr val="363636"/>
                </a:solidFill>
              </a:rPr>
              <a:t>Arrangement:</a:t>
            </a:r>
            <a:r>
              <a:rPr sz="6732">
                <a:solidFill>
                  <a:srgbClr val="363636"/>
                </a:solidFill>
              </a:rPr>
              <a:t> </a:t>
            </a:r>
          </a:p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6732">
                <a:solidFill>
                  <a:srgbClr val="363636"/>
                </a:solidFill>
              </a:rPr>
              <a:t>Refutation 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519952" indent="-519952">
              <a:buBlip>
                <a:blip r:embed="rId2"/>
              </a:buBlip>
              <a:defRPr sz="4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363636"/>
                </a:solidFill>
              </a:rPr>
              <a:t>In this division one refutes opposing views in debate or in writing.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Four Methods of Refutation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63636"/>
                </a:solidFill>
              </a:rPr>
              <a:t>Refutation by appeal to reason: </a:t>
            </a:r>
            <a:r>
              <a:rPr sz="2400" dirty="0">
                <a:solidFill>
                  <a:srgbClr val="363636"/>
                </a:solidFill>
              </a:rPr>
              <a:t>One will prove the contradictory (or the impossibility) of his opponent’s argument. </a:t>
            </a:r>
            <a:endParaRPr sz="3600" dirty="0">
              <a:solidFill>
                <a:srgbClr val="363636"/>
              </a:solidFill>
            </a:endParaRP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63636"/>
                </a:solidFill>
              </a:rPr>
              <a:t>Refutation by emotional appeal: </a:t>
            </a:r>
            <a:r>
              <a:rPr sz="2400" dirty="0">
                <a:solidFill>
                  <a:srgbClr val="363636"/>
                </a:solidFill>
              </a:rPr>
              <a:t>One could appeal to the emotions of the audience, through pity or vivid descriptions, to sway their opinions and convince them that one’s argument is more valid than another.  [Know your audience!]</a:t>
            </a:r>
            <a:endParaRPr sz="3600" dirty="0">
              <a:solidFill>
                <a:srgbClr val="363636"/>
              </a:solidFill>
            </a:endParaRP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63636"/>
                </a:solidFill>
              </a:rPr>
              <a:t>Refutation by ethical appeal: </a:t>
            </a:r>
            <a:r>
              <a:rPr sz="2400" dirty="0">
                <a:solidFill>
                  <a:srgbClr val="363636"/>
                </a:solidFill>
              </a:rPr>
              <a:t>[Should be in every part of your discourse] </a:t>
            </a:r>
            <a:endParaRPr sz="3600" dirty="0">
              <a:solidFill>
                <a:srgbClr val="363636"/>
              </a:solidFill>
            </a:endParaRP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63636"/>
                </a:solidFill>
              </a:rPr>
              <a:t>Refutation by wit:</a:t>
            </a:r>
            <a:r>
              <a:rPr sz="3400" dirty="0">
                <a:solidFill>
                  <a:srgbClr val="363636"/>
                </a:solidFill>
              </a:rPr>
              <a:t> </a:t>
            </a:r>
            <a:r>
              <a:rPr lang="en-US" sz="2400" dirty="0" smtClean="0">
                <a:solidFill>
                  <a:srgbClr val="363636"/>
                </a:solidFill>
              </a:rPr>
              <a:t>use sparingly</a:t>
            </a:r>
            <a:endParaRPr sz="2400" dirty="0">
              <a:solidFill>
                <a:srgbClr val="36363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4752">
                <a:solidFill>
                  <a:srgbClr val="363636"/>
                </a:solidFill>
              </a:rPr>
              <a:t>Arrangement:</a:t>
            </a:r>
            <a:r>
              <a:rPr sz="6732">
                <a:solidFill>
                  <a:srgbClr val="363636"/>
                </a:solidFill>
              </a:rPr>
              <a:t> </a:t>
            </a:r>
          </a:p>
          <a:p>
            <a:pPr lvl="0" defTabSz="905255">
              <a:defRPr sz="1800">
                <a:solidFill>
                  <a:srgbClr val="000000"/>
                </a:solidFill>
              </a:defRPr>
            </a:pPr>
            <a:r>
              <a:rPr sz="6732">
                <a:solidFill>
                  <a:srgbClr val="363636"/>
                </a:solidFill>
              </a:rPr>
              <a:t>Conclusion 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Recapitulation - we restate the important points in capsule form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Aristotle suggests: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Inspire the audience with a favorable opinion of ourselves and an unfavorable opinion of our opponents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Amplify the force of the points we have made and extenuate the force of the points made by the opponent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Rouse the appropriate emotions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Restate in a summary way our facts and arguments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Types of Persuasive Discourse 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63636"/>
                </a:solidFill>
              </a:rPr>
              <a:t>Deliberative oratory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63636"/>
                </a:solidFill>
              </a:rPr>
              <a:t>Forensic oratory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63636"/>
                </a:solidFill>
              </a:rPr>
              <a:t>Epideictic oratory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1041400" y="513326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 dirty="0">
                <a:solidFill>
                  <a:srgbClr val="363636"/>
                </a:solidFill>
              </a:rPr>
              <a:t>Deliberative Oratory 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xfrm>
            <a:off x="708747" y="3617414"/>
            <a:ext cx="11251385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Audience: lawmakers </a:t>
            </a: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Location: legislative body</a:t>
            </a: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Nature: Political </a:t>
            </a: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Subject Matter: Exhortative, dissuasive, or advisory </a:t>
            </a: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Seeks to prove: Expedient or inexpedient </a:t>
            </a:r>
            <a:endParaRPr lang="en-US" sz="3600" dirty="0" smtClean="0">
              <a:solidFill>
                <a:schemeClr val="bg2"/>
              </a:solidFill>
              <a:latin typeface="Bodoni SvtyTwo OS ITC TT-Book"/>
              <a:ea typeface="Bodoni SvtyTwo OS ITC TT-Book"/>
              <a:cs typeface="Bodoni SvtyTwo OS ITC TT-Book"/>
              <a:sym typeface="Bodoni SvtyTwo OS ITC TT-Book"/>
            </a:endParaRP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bg2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Time: Deal in the future</a:t>
            </a:r>
            <a:endParaRPr sz="3600" dirty="0">
              <a:solidFill>
                <a:schemeClr val="bg2"/>
              </a:solidFill>
              <a:latin typeface="Bodoni SvtyTwo OS ITC TT-Book"/>
              <a:ea typeface="Bodoni SvtyTwo OS ITC TT-Book"/>
              <a:cs typeface="Bodoni SvtyTwo OS ITC TT-Book"/>
              <a:sym typeface="Bodoni SvtyTwo OS ITC TT-Book"/>
            </a:endParaRPr>
          </a:p>
        </p:txBody>
      </p:sp>
      <p:sp>
        <p:nvSpPr>
          <p:cNvPr id="127" name="Shape 127"/>
          <p:cNvSpPr/>
          <p:nvPr/>
        </p:nvSpPr>
        <p:spPr>
          <a:xfrm rot="10800000" flipV="1">
            <a:off x="1240300" y="2241763"/>
            <a:ext cx="10778893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spcBef>
                <a:spcPts val="2400"/>
              </a:spcBef>
              <a:defRPr sz="36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63636"/>
                </a:solidFill>
              </a:rPr>
              <a:t>Attempts to persuade someone to take action or believe what is said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1041400" y="54286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 dirty="0">
                <a:solidFill>
                  <a:srgbClr val="363636"/>
                </a:solidFill>
              </a:rPr>
              <a:t>Forensic Oratory 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1041400" y="3973312"/>
            <a:ext cx="10922000" cy="5588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Audience: judges, juries, courtroom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Location: courtroom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Nature: legal or judicial 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Subject Matter: accusation or defense 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Seeks to Prove: justice or injustice 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Time: Deals in the past </a:t>
            </a:r>
          </a:p>
        </p:txBody>
      </p:sp>
      <p:sp>
        <p:nvSpPr>
          <p:cNvPr id="131" name="Shape 131"/>
          <p:cNvSpPr/>
          <p:nvPr/>
        </p:nvSpPr>
        <p:spPr>
          <a:xfrm>
            <a:off x="938212" y="2444750"/>
            <a:ext cx="11125201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spcBef>
                <a:spcPts val="2400"/>
              </a:spcBef>
              <a:defRPr sz="30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Seeks to persuade a judge and jury of the guilt or innocence of a certain person, or condemns or defends his own (or someone else’s) actions.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1447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Epideictic Oratory 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1041400" y="314487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Audience: broad-ranged, general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Location: [special events]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Nature: </a:t>
            </a:r>
            <a:r>
              <a:rPr sz="3000" dirty="0" smtClean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ceremonial </a:t>
            </a:r>
            <a:endParaRPr sz="3000" dirty="0">
              <a:solidFill>
                <a:srgbClr val="363636"/>
              </a:solidFill>
              <a:latin typeface="Bodoni SvtyTwo OS ITC TT-Book"/>
              <a:ea typeface="Bodoni SvtyTwo OS ITC TT-Book"/>
              <a:cs typeface="Bodoni SvtyTwo OS ITC TT-Book"/>
              <a:sym typeface="Bodoni SvtyTwo OS ITC TT-Book"/>
            </a:endParaRP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Subject matter: praise or blame of a topic or person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Seeks to: Honor or dishonor </a:t>
            </a:r>
          </a:p>
          <a:p>
            <a:pPr marL="324970" lvl="0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Time: Present (though it will </a:t>
            </a:r>
            <a:r>
              <a:rPr lang="en-US" sz="3000" dirty="0" smtClean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likely </a:t>
            </a:r>
            <a:r>
              <a:rPr sz="3000" dirty="0" smtClean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refer </a:t>
            </a:r>
            <a:r>
              <a:rPr sz="3000" dirty="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to the past) </a:t>
            </a:r>
          </a:p>
        </p:txBody>
      </p:sp>
      <p:sp>
        <p:nvSpPr>
          <p:cNvPr id="135" name="Shape 135"/>
          <p:cNvSpPr/>
          <p:nvPr/>
        </p:nvSpPr>
        <p:spPr>
          <a:xfrm>
            <a:off x="4246784" y="2114550"/>
            <a:ext cx="4509644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spcBef>
                <a:spcPts val="2400"/>
              </a:spcBef>
              <a:defRPr sz="30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Ceremonial, pleasing, inspiring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905255">
              <a:defRPr sz="6732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32">
                <a:solidFill>
                  <a:srgbClr val="363636"/>
                </a:solidFill>
              </a:rPr>
              <a:t>Before you write a discourse, consider...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The Objective: Audience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</a:rPr>
              <a:t>Who is your audience? What are their presuppositions? How will they receive the information?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The Subjective: Your ability to achieve the desired goal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Modes of Persuasion</a:t>
            </a:r>
          </a:p>
        </p:txBody>
      </p:sp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11629" lvl="0" indent="-411629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63636"/>
                </a:solidFill>
              </a:rPr>
              <a:t>Appealing to </a:t>
            </a:r>
            <a:r>
              <a:rPr lang="en-US" sz="3800" dirty="0"/>
              <a:t>r</a:t>
            </a:r>
            <a:r>
              <a:rPr sz="3800" dirty="0" smtClean="0">
                <a:solidFill>
                  <a:srgbClr val="363636"/>
                </a:solidFill>
              </a:rPr>
              <a:t>eason (</a:t>
            </a:r>
            <a:r>
              <a:rPr lang="en-US" sz="3800" b="1" dirty="0"/>
              <a:t>L</a:t>
            </a:r>
            <a:r>
              <a:rPr sz="3800" b="1" dirty="0" smtClean="0">
                <a:solidFill>
                  <a:srgbClr val="363636"/>
                </a:solidFill>
              </a:rPr>
              <a:t>ogos</a:t>
            </a:r>
            <a:r>
              <a:rPr sz="3800" dirty="0">
                <a:solidFill>
                  <a:srgbClr val="363636"/>
                </a:solidFill>
              </a:rPr>
              <a:t>) </a:t>
            </a:r>
          </a:p>
          <a:p>
            <a:pPr marL="411629" lvl="0" indent="-411629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63636"/>
                </a:solidFill>
              </a:rPr>
              <a:t>Appealing to </a:t>
            </a:r>
            <a:r>
              <a:rPr lang="en-US" sz="3800" dirty="0"/>
              <a:t>e</a:t>
            </a:r>
            <a:r>
              <a:rPr sz="3800" dirty="0" smtClean="0">
                <a:solidFill>
                  <a:srgbClr val="363636"/>
                </a:solidFill>
              </a:rPr>
              <a:t>motions (</a:t>
            </a:r>
            <a:r>
              <a:rPr lang="en-US" sz="3800" b="1" dirty="0"/>
              <a:t>P</a:t>
            </a:r>
            <a:r>
              <a:rPr sz="3800" b="1" dirty="0" smtClean="0">
                <a:solidFill>
                  <a:srgbClr val="363636"/>
                </a:solidFill>
              </a:rPr>
              <a:t>athos</a:t>
            </a:r>
            <a:r>
              <a:rPr sz="3800" dirty="0">
                <a:solidFill>
                  <a:srgbClr val="363636"/>
                </a:solidFill>
              </a:rPr>
              <a:t>) </a:t>
            </a:r>
          </a:p>
          <a:p>
            <a:pPr marL="411629" lvl="0" indent="-411629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363636"/>
                </a:solidFill>
              </a:rPr>
              <a:t>Appealing with </a:t>
            </a:r>
            <a:r>
              <a:rPr sz="3800" dirty="0" smtClean="0">
                <a:solidFill>
                  <a:srgbClr val="363636"/>
                </a:solidFill>
              </a:rPr>
              <a:t>personality </a:t>
            </a:r>
            <a:r>
              <a:rPr sz="3800" dirty="0">
                <a:solidFill>
                  <a:srgbClr val="363636"/>
                </a:solidFill>
              </a:rPr>
              <a:t>or character </a:t>
            </a:r>
            <a:r>
              <a:rPr sz="3800" dirty="0" smtClean="0">
                <a:solidFill>
                  <a:srgbClr val="363636"/>
                </a:solidFill>
              </a:rPr>
              <a:t>(</a:t>
            </a:r>
            <a:r>
              <a:rPr lang="en-US" sz="3800" b="1" dirty="0"/>
              <a:t>E</a:t>
            </a:r>
            <a:r>
              <a:rPr sz="3800" b="1" dirty="0" smtClean="0">
                <a:solidFill>
                  <a:srgbClr val="363636"/>
                </a:solidFill>
              </a:rPr>
              <a:t>thos</a:t>
            </a:r>
            <a:r>
              <a:rPr sz="3800" dirty="0">
                <a:solidFill>
                  <a:srgbClr val="363636"/>
                </a:solidFill>
              </a:rPr>
              <a:t>)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Five Canons of Rhetoric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43434"/>
                </a:solidFill>
              </a:rPr>
              <a:t>Invention </a:t>
            </a:r>
            <a:r>
              <a:rPr sz="2400">
                <a:solidFill>
                  <a:srgbClr val="343434"/>
                </a:solidFill>
              </a:rPr>
              <a:t>- finding topics/arguments</a:t>
            </a:r>
            <a:r>
              <a:rPr sz="3400">
                <a:solidFill>
                  <a:srgbClr val="343434"/>
                </a:solidFill>
              </a:rPr>
              <a:t>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43434"/>
                </a:solidFill>
              </a:rPr>
              <a:t>Arrangement</a:t>
            </a:r>
            <a:r>
              <a:rPr sz="2400">
                <a:solidFill>
                  <a:srgbClr val="343434"/>
                </a:solidFill>
              </a:rPr>
              <a:t> - the systematic arrangement of the parts of a discourse</a:t>
            </a:r>
            <a:r>
              <a:rPr sz="3400">
                <a:solidFill>
                  <a:srgbClr val="343434"/>
                </a:solidFill>
              </a:rPr>
              <a:t>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43434"/>
                </a:solidFill>
              </a:rPr>
              <a:t>Style </a:t>
            </a:r>
            <a:r>
              <a:rPr sz="2400">
                <a:solidFill>
                  <a:srgbClr val="343434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- the adaption of suitable words and sentences to the matter</a:t>
            </a:r>
            <a:endParaRPr sz="3400">
              <a:solidFill>
                <a:srgbClr val="343434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43434"/>
                </a:solidFill>
              </a:rPr>
              <a:t>Memory </a:t>
            </a:r>
            <a:r>
              <a:rPr sz="2400">
                <a:solidFill>
                  <a:srgbClr val="343434"/>
                </a:solidFill>
              </a:rPr>
              <a:t>- memorizing your speech</a:t>
            </a:r>
            <a:r>
              <a:rPr sz="3400">
                <a:solidFill>
                  <a:srgbClr val="343434"/>
                </a:solidFill>
              </a:rPr>
              <a:t>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43434"/>
                </a:solidFill>
              </a:rPr>
              <a:t>Delivery </a:t>
            </a:r>
            <a:r>
              <a:rPr sz="2400">
                <a:solidFill>
                  <a:srgbClr val="343434"/>
                </a:solidFill>
              </a:rPr>
              <a:t>- the graceful regulation of voice, countenance, and gesture as one speaks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Invention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A method for finding topics and arguments</a:t>
            </a:r>
            <a:endParaRPr sz="3400">
              <a:solidFill>
                <a:srgbClr val="363636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Types of Topics: Special topics vs. Common topics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Common topics follow the form of: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More or less (topics of degree)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The possible and the Impossible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Past fact and future fact </a:t>
            </a:r>
          </a:p>
          <a:p>
            <a:pPr marL="640976" lvl="1" indent="-259976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63636"/>
                </a:solidFill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rPr>
              <a:t>Greatness and smallness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Arrangement 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Introduction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Statements of Facts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Proof of Case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Refutation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Conclusion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Arrangement: Introduction</a:t>
            </a:r>
          </a:p>
        </p:txBody>
      </p:sp>
      <p:sp>
        <p:nvSpPr>
          <p:cNvPr id="156" name="Shape 156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Types of Introductions: </a:t>
            </a:r>
          </a:p>
          <a:p>
            <a:pPr marL="705970" lvl="1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Inquisitive </a:t>
            </a:r>
          </a:p>
          <a:p>
            <a:pPr marL="705970" lvl="1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Paradoxical </a:t>
            </a:r>
          </a:p>
          <a:p>
            <a:pPr marL="705970" lvl="1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Corrective </a:t>
            </a:r>
          </a:p>
          <a:p>
            <a:pPr marL="705970" lvl="1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Preparatory </a:t>
            </a:r>
          </a:p>
          <a:p>
            <a:pPr marL="705970" lvl="1" indent="-32497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63636"/>
                </a:solidFill>
              </a:rPr>
              <a:t>Narrative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363636"/>
                </a:solidFill>
              </a:rPr>
              <a:t>Arrangement:</a:t>
            </a:r>
            <a:r>
              <a:rPr sz="6800">
                <a:solidFill>
                  <a:srgbClr val="363636"/>
                </a:solidFill>
              </a:rPr>
              <a:t> Introduction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Seek to establish yourself as a credible source and authority on the topic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363636"/>
                </a:solidFill>
              </a:rPr>
              <a:t>An opportunity to counter prejudices or misconceptions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xfrm>
            <a:off x="1041400" y="838200"/>
            <a:ext cx="10922000" cy="2095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363636"/>
                </a:solidFill>
              </a:rPr>
              <a:t>Arrangement: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6800">
                <a:solidFill>
                  <a:srgbClr val="363636"/>
                </a:solidFill>
              </a:rPr>
              <a:t> Statement of Facts 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idx="1"/>
          </p:nvPr>
        </p:nvSpPr>
        <p:spPr>
          <a:xfrm>
            <a:off x="1041400" y="2997200"/>
            <a:ext cx="10922000" cy="60325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63636"/>
                </a:solidFill>
              </a:rPr>
              <a:t>Expository; </a:t>
            </a:r>
            <a:r>
              <a:rPr sz="2800" dirty="0">
                <a:solidFill>
                  <a:srgbClr val="363636"/>
                </a:solidFill>
              </a:rPr>
              <a:t>explain the subject, topic, or cause you will talk about before beginning to argue one side or another</a:t>
            </a:r>
            <a:r>
              <a:rPr sz="3400" dirty="0">
                <a:solidFill>
                  <a:srgbClr val="363636"/>
                </a:solidFill>
              </a:rPr>
              <a:t> </a:t>
            </a: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 dirty="0">
                <a:solidFill>
                  <a:srgbClr val="363636"/>
                </a:solidFill>
              </a:rPr>
              <a:t>Orderly </a:t>
            </a:r>
            <a:r>
              <a:rPr sz="2900" dirty="0">
                <a:solidFill>
                  <a:srgbClr val="363636"/>
                </a:solidFill>
              </a:rPr>
              <a:t>(chronologically, general to specific) </a:t>
            </a:r>
          </a:p>
          <a:p>
            <a:pPr marL="389964" lvl="0" indent="-389964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363636"/>
                </a:solidFill>
              </a:rPr>
              <a:t>Brief </a:t>
            </a:r>
            <a:r>
              <a:rPr sz="2900" dirty="0">
                <a:solidFill>
                  <a:srgbClr val="363636"/>
                </a:solidFill>
              </a:rPr>
              <a:t>(proportionate to discourse)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363636"/>
      </a:dk1>
      <a:lt1>
        <a:srgbClr val="FFFFFF"/>
      </a:lt1>
      <a:dk2>
        <a:srgbClr val="A7A7A7"/>
      </a:dk2>
      <a:lt2>
        <a:srgbClr val="535353"/>
      </a:lt2>
      <a:accent1>
        <a:srgbClr val="B5B5B7"/>
      </a:accent1>
      <a:accent2>
        <a:srgbClr val="333399"/>
      </a:accent2>
      <a:accent3>
        <a:srgbClr val="FFFFFF"/>
      </a:accent3>
      <a:accent4>
        <a:srgbClr val="2E2E2E"/>
      </a:accent4>
      <a:accent5>
        <a:srgbClr val="D5D5D6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5B5B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363636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5B5B7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363636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5B5B7"/>
      </a:accent1>
      <a:accent2>
        <a:srgbClr val="333399"/>
      </a:accent2>
      <a:accent3>
        <a:srgbClr val="FFFFFF"/>
      </a:accent3>
      <a:accent4>
        <a:srgbClr val="2E2E2E"/>
      </a:accent4>
      <a:accent5>
        <a:srgbClr val="D5D5D6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5B5B7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363636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5B5B7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363636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686</Words>
  <Application>Microsoft Macintosh PowerPoint</Application>
  <PresentationFormat>Custom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</vt:lpstr>
      <vt:lpstr>Rhetoric I Review </vt:lpstr>
      <vt:lpstr>Before you write a discourse, consider...</vt:lpstr>
      <vt:lpstr>Modes of Persuasion</vt:lpstr>
      <vt:lpstr>Five Canons of Rhetoric</vt:lpstr>
      <vt:lpstr>Invention</vt:lpstr>
      <vt:lpstr>Arrangement </vt:lpstr>
      <vt:lpstr>Arrangement: Introduction</vt:lpstr>
      <vt:lpstr>Arrangement: Introduction</vt:lpstr>
      <vt:lpstr>Arrangement:  Statement of Facts </vt:lpstr>
      <vt:lpstr>Arrangement:  Proof of Case</vt:lpstr>
      <vt:lpstr>Arrangement:  Proof of Case</vt:lpstr>
      <vt:lpstr>Arrangement:  Refutation </vt:lpstr>
      <vt:lpstr>Four Methods of Refutation</vt:lpstr>
      <vt:lpstr>Arrangement:  Conclusion </vt:lpstr>
      <vt:lpstr>Types of Persuasive Discourse </vt:lpstr>
      <vt:lpstr>Deliberative Oratory </vt:lpstr>
      <vt:lpstr>Forensic Oratory </vt:lpstr>
      <vt:lpstr>Epideictic Oratory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 I Review </dc:title>
  <cp:lastModifiedBy>Heather Clark</cp:lastModifiedBy>
  <cp:revision>2</cp:revision>
  <dcterms:modified xsi:type="dcterms:W3CDTF">2018-03-14T13:23:06Z</dcterms:modified>
</cp:coreProperties>
</file>